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2" r:id="rId2"/>
  </p:sldMasterIdLst>
  <p:notesMasterIdLst>
    <p:notesMasterId r:id="rId71"/>
  </p:notesMasterIdLst>
  <p:sldIdLst>
    <p:sldId id="256" r:id="rId3"/>
    <p:sldId id="297" r:id="rId4"/>
    <p:sldId id="361" r:id="rId5"/>
    <p:sldId id="366" r:id="rId6"/>
    <p:sldId id="362" r:id="rId7"/>
    <p:sldId id="317" r:id="rId8"/>
    <p:sldId id="318" r:id="rId9"/>
    <p:sldId id="300" r:id="rId10"/>
    <p:sldId id="319" r:id="rId11"/>
    <p:sldId id="259" r:id="rId12"/>
    <p:sldId id="261" r:id="rId13"/>
    <p:sldId id="302" r:id="rId14"/>
    <p:sldId id="306" r:id="rId15"/>
    <p:sldId id="307" r:id="rId16"/>
    <p:sldId id="310" r:id="rId17"/>
    <p:sldId id="312" r:id="rId18"/>
    <p:sldId id="303" r:id="rId19"/>
    <p:sldId id="311" r:id="rId20"/>
    <p:sldId id="313" r:id="rId21"/>
    <p:sldId id="309" r:id="rId22"/>
    <p:sldId id="304" r:id="rId23"/>
    <p:sldId id="324" r:id="rId24"/>
    <p:sldId id="316" r:id="rId25"/>
    <p:sldId id="320" r:id="rId26"/>
    <p:sldId id="322" r:id="rId27"/>
    <p:sldId id="328" r:id="rId28"/>
    <p:sldId id="352" r:id="rId29"/>
    <p:sldId id="314" r:id="rId30"/>
    <p:sldId id="321" r:id="rId31"/>
    <p:sldId id="325" r:id="rId32"/>
    <p:sldId id="353" r:id="rId33"/>
    <p:sldId id="315" r:id="rId34"/>
    <p:sldId id="260" r:id="rId35"/>
    <p:sldId id="327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54" r:id="rId44"/>
    <p:sldId id="336" r:id="rId45"/>
    <p:sldId id="337" r:id="rId46"/>
    <p:sldId id="339" r:id="rId47"/>
    <p:sldId id="356" r:id="rId48"/>
    <p:sldId id="355" r:id="rId49"/>
    <p:sldId id="338" r:id="rId50"/>
    <p:sldId id="340" r:id="rId51"/>
    <p:sldId id="357" r:id="rId52"/>
    <p:sldId id="358" r:id="rId53"/>
    <p:sldId id="341" r:id="rId54"/>
    <p:sldId id="342" r:id="rId55"/>
    <p:sldId id="359" r:id="rId56"/>
    <p:sldId id="343" r:id="rId57"/>
    <p:sldId id="364" r:id="rId58"/>
    <p:sldId id="365" r:id="rId59"/>
    <p:sldId id="345" r:id="rId60"/>
    <p:sldId id="344" r:id="rId61"/>
    <p:sldId id="346" r:id="rId62"/>
    <p:sldId id="347" r:id="rId63"/>
    <p:sldId id="348" r:id="rId64"/>
    <p:sldId id="368" r:id="rId65"/>
    <p:sldId id="350" r:id="rId66"/>
    <p:sldId id="367" r:id="rId67"/>
    <p:sldId id="299" r:id="rId68"/>
    <p:sldId id="279" r:id="rId69"/>
    <p:sldId id="280" r:id="rId70"/>
  </p:sldIdLst>
  <p:sldSz cx="9144000" cy="5143500" type="screen16x9"/>
  <p:notesSz cx="6858000" cy="9144000"/>
  <p:embeddedFontLst>
    <p:embeddedFont>
      <p:font typeface="Barlow" panose="00000500000000000000" pitchFamily="50" charset="0"/>
      <p:regular r:id="rId72"/>
      <p:bold r:id="rId73"/>
      <p:italic r:id="rId74"/>
      <p:boldItalic r:id="rId75"/>
    </p:embeddedFont>
    <p:embeddedFont>
      <p:font typeface="Barlow Light" panose="00000400000000000000" pitchFamily="50" charset="0"/>
      <p:regular r:id="rId76"/>
      <p:bold r:id="rId77"/>
      <p:italic r:id="rId78"/>
      <p:boldItalic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Helvetica Neue Light" panose="020B060402020202020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3B12376-823A-4100-9E28-B4927730F6F8}">
          <p14:sldIdLst>
            <p14:sldId id="256"/>
            <p14:sldId id="297"/>
            <p14:sldId id="361"/>
            <p14:sldId id="366"/>
            <p14:sldId id="362"/>
            <p14:sldId id="317"/>
            <p14:sldId id="318"/>
            <p14:sldId id="300"/>
            <p14:sldId id="319"/>
            <p14:sldId id="259"/>
            <p14:sldId id="261"/>
            <p14:sldId id="302"/>
            <p14:sldId id="306"/>
            <p14:sldId id="307"/>
          </p14:sldIdLst>
        </p14:section>
        <p14:section name="Untitled Section" id="{F6D72455-6E53-4429-8786-A39D8382243E}">
          <p14:sldIdLst>
            <p14:sldId id="310"/>
            <p14:sldId id="312"/>
            <p14:sldId id="303"/>
            <p14:sldId id="311"/>
            <p14:sldId id="313"/>
            <p14:sldId id="309"/>
            <p14:sldId id="304"/>
            <p14:sldId id="324"/>
            <p14:sldId id="316"/>
            <p14:sldId id="320"/>
            <p14:sldId id="322"/>
            <p14:sldId id="328"/>
            <p14:sldId id="352"/>
            <p14:sldId id="314"/>
            <p14:sldId id="321"/>
            <p14:sldId id="325"/>
            <p14:sldId id="353"/>
            <p14:sldId id="315"/>
            <p14:sldId id="260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54"/>
            <p14:sldId id="336"/>
            <p14:sldId id="337"/>
            <p14:sldId id="339"/>
            <p14:sldId id="356"/>
            <p14:sldId id="355"/>
            <p14:sldId id="338"/>
            <p14:sldId id="340"/>
            <p14:sldId id="357"/>
            <p14:sldId id="358"/>
            <p14:sldId id="341"/>
            <p14:sldId id="342"/>
            <p14:sldId id="359"/>
            <p14:sldId id="343"/>
            <p14:sldId id="364"/>
            <p14:sldId id="365"/>
            <p14:sldId id="345"/>
            <p14:sldId id="344"/>
            <p14:sldId id="346"/>
            <p14:sldId id="347"/>
            <p14:sldId id="348"/>
            <p14:sldId id="368"/>
            <p14:sldId id="350"/>
            <p14:sldId id="367"/>
            <p14:sldId id="299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4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1C7EFF-B079-44CD-85B6-E6D3598932AC}">
  <a:tblStyle styleId="{511C7EFF-B079-44CD-85B6-E6D3598932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CDC246-CD5F-43C5-B557-0B5EE2D386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8" autoAdjust="0"/>
    <p:restoredTop sz="94694"/>
  </p:normalViewPr>
  <p:slideViewPr>
    <p:cSldViewPr snapToGrid="0" snapToObjects="1">
      <p:cViewPr>
        <p:scale>
          <a:sx n="100" d="100"/>
          <a:sy n="100" d="100"/>
        </p:scale>
        <p:origin x="1570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3.fntdata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6.fntdata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967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367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256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528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321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11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6546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406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512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867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9201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921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4101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131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720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9904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909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6033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8380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068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71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985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941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0359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59899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30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4993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3748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1124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3844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2138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459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5604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135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268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720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" name="Google Shape;20;p7">
            <a:extLst>
              <a:ext uri="{FF2B5EF4-FFF2-40B4-BE49-F238E27FC236}">
                <a16:creationId xmlns:a16="http://schemas.microsoft.com/office/drawing/2014/main" id="{29B462D7-EAAE-4A80-851F-BD1182011E21}"/>
              </a:ext>
            </a:extLst>
          </p:cNvPr>
          <p:cNvSpPr/>
          <p:nvPr userDrawn="1"/>
        </p:nvSpPr>
        <p:spPr>
          <a:xfrm>
            <a:off x="328769" y="265133"/>
            <a:ext cx="8478435" cy="460814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8;p1">
            <a:extLst>
              <a:ext uri="{FF2B5EF4-FFF2-40B4-BE49-F238E27FC236}">
                <a16:creationId xmlns:a16="http://schemas.microsoft.com/office/drawing/2014/main" id="{4A88FF6B-5EBE-4FC9-99BC-9C9421100D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0841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31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 dirty="0"/>
          </a:p>
        </p:txBody>
      </p:sp>
      <p:grpSp>
        <p:nvGrpSpPr>
          <p:cNvPr id="60" name="Google Shape;60;p9"/>
          <p:cNvGrpSpPr/>
          <p:nvPr/>
        </p:nvGrpSpPr>
        <p:grpSpPr>
          <a:xfrm>
            <a:off x="0" y="4541156"/>
            <a:ext cx="719125" cy="41700"/>
            <a:chOff x="0" y="4541156"/>
            <a:chExt cx="719125" cy="41700"/>
          </a:xfrm>
        </p:grpSpPr>
        <p:sp>
          <p:nvSpPr>
            <p:cNvPr id="61" name="Google Shape;61;p9"/>
            <p:cNvSpPr/>
            <p:nvPr/>
          </p:nvSpPr>
          <p:spPr>
            <a:xfrm>
              <a:off x="0" y="454115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506425" y="454115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2209E80B-8A3E-4DA5-90FF-877CACBBD1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0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66" name="Google Shape;66;p10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0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4DB16127-3034-4FD5-99B2-06B10E7EF7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ECTIO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2BDD61-DF86-4C48-A7B1-45684FF7E0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9" y="4916957"/>
            <a:ext cx="1183752" cy="195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2B7E0-5EEA-4BB9-A233-5EA545A9E676}"/>
              </a:ext>
            </a:extLst>
          </p:cNvPr>
          <p:cNvSpPr txBox="1"/>
          <p:nvPr userDrawn="1"/>
        </p:nvSpPr>
        <p:spPr>
          <a:xfrm>
            <a:off x="1512521" y="4959025"/>
            <a:ext cx="17924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00" b="0" i="0" u="none" strike="noStrike" cap="none" dirty="0">
                <a:solidFill>
                  <a:schemeClr val="bg1">
                    <a:alpha val="25000"/>
                  </a:schemeClr>
                </a:solidFill>
                <a:effectLst/>
                <a:latin typeface="Arial"/>
                <a:ea typeface="Arial"/>
                <a:cs typeface="Arial"/>
                <a:sym typeface="Arial"/>
              </a:rPr>
              <a:t>©2022, Amazon Web Services, Inc. or its Affiliates. All rights reserved.</a:t>
            </a:r>
          </a:p>
        </p:txBody>
      </p: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89B3A31E-92F5-4CE6-BD6B-9FFE7172F9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685AAE5-0044-4493-974D-1BA80ADF9041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388149071"/>
              </p:ext>
            </p:extLst>
          </p:nvPr>
        </p:nvGraphicFramePr>
        <p:xfrm>
          <a:off x="6045200" y="0"/>
          <a:ext cx="3098800" cy="487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3" r:id="rId4" imgW="6437880" imgH="10285560" progId="">
                  <p:embed/>
                </p:oleObj>
              </mc:Choice>
              <mc:Fallback>
                <p:oleObj r:id="rId4" imgW="6437880" imgH="1028556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47A7CCD0-B12A-41F6-BA46-A16BE96035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45200" y="0"/>
                        <a:ext cx="3098800" cy="4872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326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>
  <p:cSld name="Custom Layou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/>
          <p:nvPr/>
        </p:nvSpPr>
        <p:spPr>
          <a:xfrm>
            <a:off x="0" y="848412"/>
            <a:ext cx="9144000" cy="4057295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6"/>
          <p:cNvSpPr txBox="1">
            <a:spLocks noGrp="1"/>
          </p:cNvSpPr>
          <p:nvPr>
            <p:ph type="title"/>
          </p:nvPr>
        </p:nvSpPr>
        <p:spPr>
          <a:xfrm>
            <a:off x="229441" y="55168"/>
            <a:ext cx="8389903" cy="80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>
                <a:solidFill>
                  <a:schemeClr val="tx1">
                    <a:lumMod val="95000"/>
                  </a:schemeClr>
                </a:solidFill>
                <a:latin typeface="Barlow" panose="00000500000000000000" pitchFamily="50" charset="0"/>
                <a:ea typeface="Barlow" panose="00000500000000000000" pitchFamily="50" charset="0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1"/>
          </p:nvPr>
        </p:nvSpPr>
        <p:spPr>
          <a:xfrm>
            <a:off x="451951" y="1200151"/>
            <a:ext cx="7280107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351C75"/>
              </a:buClr>
              <a:buSzPts val="2800"/>
              <a:buChar char="•"/>
              <a:defRPr sz="2800">
                <a:solidFill>
                  <a:srgbClr val="000000"/>
                </a:solidFill>
                <a:latin typeface="Barlow Light" panose="00000400000000000000" pitchFamily="50" charset="0"/>
                <a:ea typeface="Barlow Light" panose="00000400000000000000" pitchFamily="50" charset="0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351C75"/>
              </a:buClr>
              <a:buSzPts val="2400"/>
              <a:buChar char="–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51C75"/>
              </a:buClr>
              <a:buSzPts val="2000"/>
              <a:buChar char="•"/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51C75"/>
              </a:buClr>
              <a:buSzPts val="2000"/>
              <a:buChar char="–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51C75"/>
              </a:buClr>
              <a:buSzPts val="2000"/>
              <a:buChar char="»"/>
              <a:defRPr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51C75"/>
              </a:buClr>
              <a:buSzPts val="1800"/>
              <a:buChar char="•"/>
              <a:defRPr>
                <a:solidFill>
                  <a:srgbClr val="000000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51C75"/>
              </a:buClr>
              <a:buSzPts val="1800"/>
              <a:buChar char="•"/>
              <a:defRPr>
                <a:solidFill>
                  <a:srgbClr val="000000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51C75"/>
              </a:buClr>
              <a:buSzPts val="1800"/>
              <a:buChar char="•"/>
              <a:defRPr>
                <a:solidFill>
                  <a:srgbClr val="000000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51C75"/>
              </a:buClr>
              <a:buSzPts val="1800"/>
              <a:buChar char="•"/>
              <a:defRPr>
                <a:solidFill>
                  <a:srgbClr val="000000"/>
                </a:solidFill>
              </a:defRPr>
            </a:lvl9pPr>
          </a:lstStyle>
          <a:p>
            <a:endParaRPr dirty="0"/>
          </a:p>
        </p:txBody>
      </p:sp>
      <p:sp>
        <p:nvSpPr>
          <p:cNvPr id="18" name="Google Shape;18;p6"/>
          <p:cNvSpPr/>
          <p:nvPr/>
        </p:nvSpPr>
        <p:spPr>
          <a:xfrm>
            <a:off x="-2" y="4872182"/>
            <a:ext cx="9144002" cy="2713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B2980-4DFB-4317-9561-B729C3AE3C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9" y="4916957"/>
            <a:ext cx="1183752" cy="195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D1E93-6355-4204-B6FC-20FB6159C097}"/>
              </a:ext>
            </a:extLst>
          </p:cNvPr>
          <p:cNvSpPr txBox="1"/>
          <p:nvPr userDrawn="1"/>
        </p:nvSpPr>
        <p:spPr>
          <a:xfrm>
            <a:off x="1512521" y="4959025"/>
            <a:ext cx="17924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00" b="0" i="0" u="none" strike="noStrike" cap="none" dirty="0">
                <a:solidFill>
                  <a:schemeClr val="tx1">
                    <a:lumMod val="95000"/>
                    <a:alpha val="25000"/>
                  </a:schemeClr>
                </a:solidFill>
                <a:effectLst/>
                <a:latin typeface="Arial"/>
                <a:ea typeface="Arial"/>
                <a:cs typeface="Arial"/>
                <a:sym typeface="Arial"/>
              </a:rPr>
              <a:t>©2022, Amazon Web Services, Inc. or its Affiliates. All rights reserved.</a:t>
            </a:r>
          </a:p>
        </p:txBody>
      </p: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6DC1E014-1D8C-43ED-A0BE-E857BB57CAD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044045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 preserve="1">
  <p:cSld name="3_Custom Layou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/>
          <p:nvPr/>
        </p:nvSpPr>
        <p:spPr>
          <a:xfrm>
            <a:off x="328769" y="265133"/>
            <a:ext cx="8478435" cy="4608140"/>
          </a:xfrm>
          <a:prstGeom prst="rect">
            <a:avLst/>
          </a:prstGeom>
          <a:noFill/>
          <a:ln w="12700" cap="flat" cmpd="sng">
            <a:solidFill>
              <a:schemeClr val="tx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3700" y="1942000"/>
            <a:ext cx="4316575" cy="12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E53E9-4762-4BD8-B078-ECD2D898E7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9" y="4916957"/>
            <a:ext cx="1183752" cy="19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BDFB7-D6C3-48C1-8C47-304E3474BA4A}"/>
              </a:ext>
            </a:extLst>
          </p:cNvPr>
          <p:cNvSpPr txBox="1"/>
          <p:nvPr userDrawn="1"/>
        </p:nvSpPr>
        <p:spPr>
          <a:xfrm>
            <a:off x="1512521" y="4959025"/>
            <a:ext cx="17924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00" b="0" i="0" u="none" strike="noStrike" cap="none" dirty="0">
                <a:solidFill>
                  <a:schemeClr val="tx1">
                    <a:lumMod val="95000"/>
                    <a:alpha val="25000"/>
                  </a:schemeClr>
                </a:solidFill>
                <a:effectLst/>
                <a:latin typeface="Arial"/>
                <a:ea typeface="Arial"/>
                <a:cs typeface="Arial"/>
                <a:sym typeface="Arial"/>
              </a:rPr>
              <a:t>©2022, Amazon Web Services, Inc. or its Affiliates. All rights reserved.</a:t>
            </a:r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A15AC26-E766-4D0B-B31B-D97A4AEA2D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7106191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 preserve="1">
  <p:cSld name="1_Custom Layout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"/>
          <p:cNvSpPr/>
          <p:nvPr/>
        </p:nvSpPr>
        <p:spPr>
          <a:xfrm>
            <a:off x="328769" y="265133"/>
            <a:ext cx="8478435" cy="460814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6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5"/>
          <p:cNvSpPr txBox="1">
            <a:spLocks noGrp="1"/>
          </p:cNvSpPr>
          <p:nvPr>
            <p:ph type="body" idx="1"/>
          </p:nvPr>
        </p:nvSpPr>
        <p:spPr>
          <a:xfrm>
            <a:off x="328769" y="4470167"/>
            <a:ext cx="2150469" cy="403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i="0">
                <a:solidFill>
                  <a:schemeClr val="lt1"/>
                </a:solidFill>
                <a:latin typeface="Barlow Light" panose="00000400000000000000" pitchFamily="50" charset="0"/>
                <a:ea typeface="Barlow Light" panose="00000400000000000000" pitchFamily="50" charset="0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2"/>
          </p:nvPr>
        </p:nvSpPr>
        <p:spPr>
          <a:xfrm>
            <a:off x="328769" y="2030049"/>
            <a:ext cx="5793079" cy="132135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 b="1">
                <a:solidFill>
                  <a:schemeClr val="lt1"/>
                </a:solidFill>
                <a:latin typeface="Barlow" panose="00000500000000000000" pitchFamily="50" charset="0"/>
                <a:ea typeface="Barlow" panose="00000500000000000000" pitchFamily="50" charset="0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5"/>
          <p:cNvSpPr txBox="1">
            <a:spLocks noGrp="1"/>
          </p:cNvSpPr>
          <p:nvPr>
            <p:ph type="body" idx="3"/>
          </p:nvPr>
        </p:nvSpPr>
        <p:spPr>
          <a:xfrm>
            <a:off x="328769" y="3436891"/>
            <a:ext cx="3026003" cy="40310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360000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>
                <a:solidFill>
                  <a:schemeClr val="lt1"/>
                </a:solidFill>
                <a:latin typeface="Barlow Light" panose="00000400000000000000" pitchFamily="50" charset="0"/>
                <a:ea typeface="Barlow Light" panose="00000400000000000000" pitchFamily="50" charset="0"/>
                <a:cs typeface="Arial"/>
                <a:sym typeface="Arial"/>
              </a:defRPr>
            </a:lvl1pPr>
            <a:lvl2pPr marL="914400" lvl="1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2860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pic>
        <p:nvPicPr>
          <p:cNvPr id="13" name="Google Shape;13;p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9"/>
          <a:stretch/>
        </p:blipFill>
        <p:spPr>
          <a:xfrm>
            <a:off x="669825" y="647325"/>
            <a:ext cx="3026002" cy="10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37146-C6ED-47B7-A7D3-6E26973B3D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9" y="4916957"/>
            <a:ext cx="1183752" cy="195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55860-960B-4DF1-ADCF-2DD3493AAEE3}"/>
              </a:ext>
            </a:extLst>
          </p:cNvPr>
          <p:cNvSpPr txBox="1"/>
          <p:nvPr userDrawn="1"/>
        </p:nvSpPr>
        <p:spPr>
          <a:xfrm>
            <a:off x="1512521" y="4959025"/>
            <a:ext cx="17924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©2022,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096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855300" y="1363125"/>
            <a:ext cx="5110800" cy="241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14" name="Google Shape;14;p2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0;p7">
            <a:extLst>
              <a:ext uri="{FF2B5EF4-FFF2-40B4-BE49-F238E27FC236}">
                <a16:creationId xmlns:a16="http://schemas.microsoft.com/office/drawing/2014/main" id="{29B462D7-EAAE-4A80-851F-BD1182011E21}"/>
              </a:ext>
            </a:extLst>
          </p:cNvPr>
          <p:cNvSpPr/>
          <p:nvPr userDrawn="1"/>
        </p:nvSpPr>
        <p:spPr>
          <a:xfrm>
            <a:off x="328769" y="265133"/>
            <a:ext cx="8478435" cy="460814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D239DD6E-73E0-4DE9-86B9-84FF798410B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5300" y="1534047"/>
            <a:ext cx="5110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855300" y="2714552"/>
            <a:ext cx="51108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0" y="2550906"/>
            <a:ext cx="719125" cy="41700"/>
            <a:chOff x="0" y="2550906"/>
            <a:chExt cx="719125" cy="41700"/>
          </a:xfrm>
        </p:grpSpPr>
        <p:sp>
          <p:nvSpPr>
            <p:cNvPr id="20" name="Google Shape;20;p3"/>
            <p:cNvSpPr/>
            <p:nvPr/>
          </p:nvSpPr>
          <p:spPr>
            <a:xfrm>
              <a:off x="0" y="255090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425" y="2550906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D2BDD61-DF86-4C48-A7B1-45684FF7E0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9" y="4916957"/>
            <a:ext cx="1183752" cy="1959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22B7E0-5EEA-4BB9-A233-5EA545A9E676}"/>
              </a:ext>
            </a:extLst>
          </p:cNvPr>
          <p:cNvSpPr txBox="1"/>
          <p:nvPr userDrawn="1"/>
        </p:nvSpPr>
        <p:spPr>
          <a:xfrm>
            <a:off x="1512521" y="4959025"/>
            <a:ext cx="17924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00" b="0" i="0" u="none" strike="noStrike" cap="none" dirty="0">
                <a:solidFill>
                  <a:schemeClr val="bg1">
                    <a:alpha val="25000"/>
                  </a:schemeClr>
                </a:solidFill>
                <a:effectLst/>
                <a:latin typeface="Arial"/>
                <a:ea typeface="Arial"/>
                <a:cs typeface="Arial"/>
                <a:sym typeface="Arial"/>
              </a:rPr>
              <a:t>©2022, Amazon Web Services, Inc. or its Affiliates. All rights reserved.</a:t>
            </a:r>
          </a:p>
        </p:txBody>
      </p: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89B3A31E-92F5-4CE6-BD6B-9FFE7172F9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55300" y="2161800"/>
            <a:ext cx="5307000" cy="819900"/>
          </a:xfrm>
          <a:prstGeom prst="rect">
            <a:avLst/>
          </a:prstGeom>
          <a:effectLst>
            <a:outerShdw blurRad="14288" dist="9525" dir="16560000" algn="bl" rotWithShape="0">
              <a:schemeClr val="accent1"/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╸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‧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■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●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Barlow"/>
              <a:buChar char="○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Barlow"/>
              <a:buChar char="■"/>
              <a:defRPr sz="3000" b="1" i="1"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0" y="2550906"/>
            <a:ext cx="509100" cy="417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506425" y="2550906"/>
            <a:ext cx="212700" cy="4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" name="Google Shape;8;p1">
            <a:extLst>
              <a:ext uri="{FF2B5EF4-FFF2-40B4-BE49-F238E27FC236}">
                <a16:creationId xmlns:a16="http://schemas.microsoft.com/office/drawing/2014/main" id="{DAD7BD3F-C549-4F04-87E7-C54CFEF834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2400"/>
              <a:buFont typeface="Wingdings" panose="05000000000000000000" pitchFamily="2" charset="2"/>
              <a:buChar char="§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‧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8;p1">
            <a:extLst>
              <a:ext uri="{FF2B5EF4-FFF2-40B4-BE49-F238E27FC236}">
                <a16:creationId xmlns:a16="http://schemas.microsoft.com/office/drawing/2014/main" id="{632BC4AB-B932-4483-8F7E-468CA7CC36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preserve="1" userDrawn="1">
  <p:cSld name="1_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;p7">
            <a:extLst>
              <a:ext uri="{FF2B5EF4-FFF2-40B4-BE49-F238E27FC236}">
                <a16:creationId xmlns:a16="http://schemas.microsoft.com/office/drawing/2014/main" id="{4FAF735A-AD1D-42D8-A475-F269B32BC0A9}"/>
              </a:ext>
            </a:extLst>
          </p:cNvPr>
          <p:cNvSpPr/>
          <p:nvPr userDrawn="1"/>
        </p:nvSpPr>
        <p:spPr>
          <a:xfrm>
            <a:off x="328769" y="265133"/>
            <a:ext cx="8478435" cy="460814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55300" y="265482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0" y="549908"/>
            <a:ext cx="719125" cy="41709"/>
            <a:chOff x="0" y="1120426"/>
            <a:chExt cx="719125" cy="41709"/>
          </a:xfrm>
        </p:grpSpPr>
        <p:sp>
          <p:nvSpPr>
            <p:cNvPr id="32" name="Google Shape;32;p5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0;p7">
            <a:extLst>
              <a:ext uri="{FF2B5EF4-FFF2-40B4-BE49-F238E27FC236}">
                <a16:creationId xmlns:a16="http://schemas.microsoft.com/office/drawing/2014/main" id="{FC2DF4EE-DBA7-41C2-BC55-7C2C58386299}"/>
              </a:ext>
            </a:extLst>
          </p:cNvPr>
          <p:cNvSpPr/>
          <p:nvPr userDrawn="1"/>
        </p:nvSpPr>
        <p:spPr>
          <a:xfrm>
            <a:off x="328769" y="265133"/>
            <a:ext cx="8478435" cy="4608140"/>
          </a:xfrm>
          <a:prstGeom prst="rect">
            <a:avLst/>
          </a:prstGeom>
          <a:noFill/>
          <a:ln w="127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B6FAF9B7-B905-43C7-8F5F-8ED9F31F12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0695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3682698" y="1353950"/>
            <a:ext cx="24795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‧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0" name="Google Shape;40;p6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8;p1">
            <a:extLst>
              <a:ext uri="{FF2B5EF4-FFF2-40B4-BE49-F238E27FC236}">
                <a16:creationId xmlns:a16="http://schemas.microsoft.com/office/drawing/2014/main" id="{768DBB7F-C963-4565-ADC6-A167283988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3414196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5973091" y="1353950"/>
            <a:ext cx="2315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‧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grpSp>
        <p:nvGrpSpPr>
          <p:cNvPr id="48" name="Google Shape;48;p7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49" name="Google Shape;49;p7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8;p1">
            <a:extLst>
              <a:ext uri="{FF2B5EF4-FFF2-40B4-BE49-F238E27FC236}">
                <a16:creationId xmlns:a16="http://schemas.microsoft.com/office/drawing/2014/main" id="{1AE64B53-0D96-40EC-A4A4-84902CDA77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54" name="Google Shape;54;p8"/>
          <p:cNvGrpSpPr/>
          <p:nvPr/>
        </p:nvGrpSpPr>
        <p:grpSpPr>
          <a:xfrm>
            <a:off x="0" y="1120426"/>
            <a:ext cx="719125" cy="41709"/>
            <a:chOff x="0" y="1120426"/>
            <a:chExt cx="719125" cy="41709"/>
          </a:xfrm>
        </p:grpSpPr>
        <p:sp>
          <p:nvSpPr>
            <p:cNvPr id="55" name="Google Shape;55;p8"/>
            <p:cNvSpPr/>
            <p:nvPr/>
          </p:nvSpPr>
          <p:spPr>
            <a:xfrm>
              <a:off x="0" y="1120426"/>
              <a:ext cx="509100" cy="41700"/>
            </a:xfrm>
            <a:prstGeom prst="rect">
              <a:avLst/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506425" y="1120435"/>
              <a:ext cx="212700" cy="4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245E0DC-807C-4F29-A56F-79D5372E9D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53070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5307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╸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Barlow Light"/>
              <a:buChar char="‧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5096950"/>
            <a:ext cx="8719800" cy="46500"/>
          </a:xfrm>
          <a:prstGeom prst="rect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8693400" y="5096950"/>
            <a:ext cx="450600" cy="4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;p6">
            <a:extLst>
              <a:ext uri="{FF2B5EF4-FFF2-40B4-BE49-F238E27FC236}">
                <a16:creationId xmlns:a16="http://schemas.microsoft.com/office/drawing/2014/main" id="{06241A28-A427-4751-86D6-3B3619720B49}"/>
              </a:ext>
            </a:extLst>
          </p:cNvPr>
          <p:cNvSpPr/>
          <p:nvPr userDrawn="1"/>
        </p:nvSpPr>
        <p:spPr>
          <a:xfrm>
            <a:off x="-2" y="4872182"/>
            <a:ext cx="9144002" cy="271318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2F1D02-BF11-4A2D-B8DC-E0073238C87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9" y="4916957"/>
            <a:ext cx="1183752" cy="1959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CB82CA-38FE-4B96-82B2-DBE176F069B2}"/>
              </a:ext>
            </a:extLst>
          </p:cNvPr>
          <p:cNvSpPr txBox="1"/>
          <p:nvPr userDrawn="1"/>
        </p:nvSpPr>
        <p:spPr>
          <a:xfrm>
            <a:off x="1512521" y="4959025"/>
            <a:ext cx="17924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00" b="0" i="0" u="none" strike="noStrike" cap="none" dirty="0">
                <a:solidFill>
                  <a:schemeClr val="tx1">
                    <a:lumMod val="95000"/>
                    <a:alpha val="25000"/>
                  </a:schemeClr>
                </a:solidFill>
                <a:effectLst/>
                <a:latin typeface="Arial"/>
                <a:ea typeface="Arial"/>
                <a:cs typeface="Arial"/>
                <a:sym typeface="Arial"/>
              </a:rPr>
              <a:t>©2022, Amazon Web Services, Inc. or its Affiliates. All rights reserved.</a:t>
            </a:r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48" r:id="rId2"/>
    <p:sldLayoutId id="2147483649" r:id="rId3"/>
    <p:sldLayoutId id="2147483650" r:id="rId4"/>
    <p:sldLayoutId id="2147483651" r:id="rId5"/>
    <p:sldLayoutId id="2147483659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64" r:id="rId12"/>
    <p:sldLayoutId id="2147483660" r:id="rId13"/>
    <p:sldLayoutId id="2147483661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53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Arial"/>
              <a:buNone/>
              <a:defRPr sz="3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22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8DCEE-DCB4-44DC-913F-0CA2FA618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69" y="4916957"/>
            <a:ext cx="1183752" cy="195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71428-F53D-438B-A9CF-4C081817759C}"/>
              </a:ext>
            </a:extLst>
          </p:cNvPr>
          <p:cNvSpPr txBox="1"/>
          <p:nvPr userDrawn="1"/>
        </p:nvSpPr>
        <p:spPr>
          <a:xfrm>
            <a:off x="1512521" y="4959025"/>
            <a:ext cx="1792478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alpha val="25000"/>
                  </a:srgb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©2022,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906285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hyperlink" Target="https://polyhaven.com/license" TargetMode="Externa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hyperlink" Target="https://polyhaven.com/a/goegap" TargetMode="Externa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3.wmf"/><Relationship Id="rId12" Type="http://schemas.openxmlformats.org/officeDocument/2006/relationships/image" Target="../media/image1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7.bin"/><Relationship Id="rId5" Type="http://schemas.openxmlformats.org/officeDocument/2006/relationships/image" Target="../media/image12.wmf"/><Relationship Id="rId10" Type="http://schemas.openxmlformats.org/officeDocument/2006/relationships/image" Target="../media/image14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quadspinner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skfb.ly/6wt9D" TargetMode="External"/><Relationship Id="rId3" Type="http://schemas.openxmlformats.org/officeDocument/2006/relationships/hyperlink" Target="http://creativecommons.org/licenses/by/4.0/" TargetMode="External"/><Relationship Id="rId7" Type="http://schemas.openxmlformats.org/officeDocument/2006/relationships/hyperlink" Target="https://skfb.ly/6BtAz" TargetMode="External"/><Relationship Id="rId2" Type="http://schemas.openxmlformats.org/officeDocument/2006/relationships/hyperlink" Target="https://skfb.ly/oxEY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kfb.ly/6yMPo" TargetMode="External"/><Relationship Id="rId5" Type="http://schemas.openxmlformats.org/officeDocument/2006/relationships/hyperlink" Target="https://skfb.ly/onMCA" TargetMode="External"/><Relationship Id="rId10" Type="http://schemas.openxmlformats.org/officeDocument/2006/relationships/hyperlink" Target="https://skfb.ly/owrKK" TargetMode="External"/><Relationship Id="rId4" Type="http://schemas.openxmlformats.org/officeDocument/2006/relationships/hyperlink" Target="https://skfb.ly/oxyqr" TargetMode="External"/><Relationship Id="rId9" Type="http://schemas.openxmlformats.org/officeDocument/2006/relationships/hyperlink" Target="https://skfb.ly/6zz9G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ntsquirrel.com/fonts/barlow" TargetMode="External"/><Relationship Id="rId3" Type="http://schemas.openxmlformats.org/officeDocument/2006/relationships/hyperlink" Target="https://www.slidescarnival.com/messala-free-presentation-template/14696" TargetMode="External"/><Relationship Id="rId7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ucid.pixsellz.io/" TargetMode="External"/><Relationship Id="rId5" Type="http://schemas.openxmlformats.org/officeDocument/2006/relationships/hyperlink" Target="http://unsplash.com/&amp;utm_source=slidescarnival" TargetMode="External"/><Relationship Id="rId10" Type="http://schemas.openxmlformats.org/officeDocument/2006/relationships/hyperlink" Target="http://www.slidescarnival.com/help-use-presentation-template" TargetMode="External"/><Relationship Id="rId4" Type="http://schemas.openxmlformats.org/officeDocument/2006/relationships/hyperlink" Target="http://www.slidescarnival.com/?utm_source=template" TargetMode="External"/><Relationship Id="rId9" Type="http://schemas.openxmlformats.org/officeDocument/2006/relationships/hyperlink" Target="https://creativecommons.org/licenses/by/4.0/legalcode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fontsquirrel.com/fonts/barlow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?date=week&amp;features=downloadable&amp;licenses=322a749bcfa841b29dff1e8a1bb74b0b&amp;licenses=b9ddc40b93e34cdca1fc152f39b9f375&amp;licenses=72360ff1740d419791934298b8b6d270&amp;licenses=7c23a1ba438d4306920229c12afcb5f9&amp;sort_by=-likeCoun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olyhaven.com/hdris" TargetMode="External"/><Relationship Id="rId4" Type="http://schemas.openxmlformats.org/officeDocument/2006/relationships/hyperlink" Target="https://thegraphicassembly.com/best-websites-for-free-pbr-textur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ender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quadspinner.com/" TargetMode="External"/><Relationship Id="rId5" Type="http://schemas.openxmlformats.org/officeDocument/2006/relationships/hyperlink" Target="https://www.materialmaker.org/" TargetMode="External"/><Relationship Id="rId4" Type="http://schemas.openxmlformats.org/officeDocument/2006/relationships/hyperlink" Target="https://krita.org/e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A0E96D-B6FF-46FA-8041-013485974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769" y="4268614"/>
            <a:ext cx="2150469" cy="403106"/>
          </a:xfrm>
        </p:spPr>
        <p:txBody>
          <a:bodyPr lIns="182880"/>
          <a:lstStyle/>
          <a:p>
            <a:r>
              <a:rPr lang="en-US" dirty="0"/>
              <a:t>@</a:t>
            </a:r>
            <a:r>
              <a:rPr lang="en-US" dirty="0" err="1"/>
              <a:t>hogjonny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CEB46-BF16-4D7F-AC54-F45C80FE50A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lIns="182880"/>
          <a:lstStyle/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World Building in</a:t>
            </a:r>
          </a:p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3D Engine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E81F9-6CA0-4560-8EF1-3EDCE6EEDDFC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328769" y="3436890"/>
            <a:ext cx="3841297" cy="507087"/>
          </a:xfrm>
        </p:spPr>
        <p:txBody>
          <a:bodyPr lIns="182880"/>
          <a:lstStyle/>
          <a:p>
            <a:r>
              <a:rPr lang="en-US" dirty="0"/>
              <a:t>Jonny Galloway, AWS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1.</a:t>
            </a:r>
            <a:r>
              <a:rPr lang="en" dirty="0"/>
              <a:t> </a:t>
            </a:r>
            <a:r>
              <a:rPr lang="en-US" dirty="0"/>
              <a:t>Getting Started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Creating a project and our first level</a:t>
            </a:r>
            <a:endParaRPr dirty="0"/>
          </a:p>
        </p:txBody>
      </p:sp>
      <p:sp>
        <p:nvSpPr>
          <p:cNvPr id="5" name="Google Shape;8;p1">
            <a:extLst>
              <a:ext uri="{FF2B5EF4-FFF2-40B4-BE49-F238E27FC236}">
                <a16:creationId xmlns:a16="http://schemas.microsoft.com/office/drawing/2014/main" id="{AFD2D502-56FB-49D4-8A51-378A0BD035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New Project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5939725" y="1512888"/>
            <a:ext cx="2859087" cy="30194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200" dirty="0"/>
              <a:t>Open O3DE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200" dirty="0"/>
              <a:t>Create Project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200" dirty="0"/>
              <a:t>Enable Gems</a:t>
            </a:r>
          </a:p>
          <a:p>
            <a:pPr marL="99060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Landscape Canvas</a:t>
            </a:r>
          </a:p>
          <a:p>
            <a:pPr marL="99060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1800" dirty="0" err="1"/>
              <a:t>FastNoise</a:t>
            </a:r>
            <a:endParaRPr lang="en-US" sz="1800" dirty="0"/>
          </a:p>
          <a:p>
            <a:pPr marL="99060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Vegetation</a:t>
            </a:r>
          </a:p>
          <a:p>
            <a:pPr marL="990600" lvl="1" indent="-457200">
              <a:spcBef>
                <a:spcPts val="0"/>
              </a:spcBef>
              <a:buFont typeface="+mj-lt"/>
              <a:buAutoNum type="arabicPeriod"/>
            </a:pPr>
            <a:r>
              <a:rPr lang="en-US" sz="1800" dirty="0"/>
              <a:t>Terrain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200" dirty="0"/>
              <a:t>Build Project</a:t>
            </a:r>
          </a:p>
          <a:p>
            <a:pPr marL="533400" lvl="0" indent="-457200" rtl="0"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-US" sz="2200" dirty="0"/>
              <a:t>Launch Editor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EB68D1-ED29-4C58-87DD-652E5CDEE3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43" y="1578024"/>
            <a:ext cx="4403339" cy="30709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a New Level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FC7B1-1E1D-4CDA-9E4E-494D489CA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00" y="740465"/>
            <a:ext cx="7455177" cy="40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75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2.</a:t>
            </a:r>
            <a:r>
              <a:rPr lang="en" dirty="0"/>
              <a:t> </a:t>
            </a:r>
            <a:r>
              <a:rPr lang="en-US" dirty="0"/>
              <a:t>Global Lighting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Let there be Light…</a:t>
            </a:r>
            <a:endParaRPr dirty="0"/>
          </a:p>
        </p:txBody>
      </p:sp>
      <p:sp>
        <p:nvSpPr>
          <p:cNvPr id="5" name="Google Shape;8;p1">
            <a:extLst>
              <a:ext uri="{FF2B5EF4-FFF2-40B4-BE49-F238E27FC236}">
                <a16:creationId xmlns:a16="http://schemas.microsoft.com/office/drawing/2014/main" id="{6DFAB37C-BD36-4818-A9FB-28D7EC5CC0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567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Realistic worlds need realistic lighting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75600" y="847725"/>
            <a:ext cx="7923212" cy="30337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Clr>
                <a:schemeClr val="tx1">
                  <a:lumMod val="85000"/>
                </a:schemeClr>
              </a:buClr>
              <a:buNone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Static, HDR, Image Based Lighting (IBL)</a:t>
            </a:r>
          </a:p>
          <a:p>
            <a:pPr marL="533400" indent="-457200"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Direct Lighting and Shadows</a:t>
            </a:r>
          </a:p>
          <a:p>
            <a:pPr marL="533400" indent="-457200"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HDRi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Source (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latlong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 .EXR)</a:t>
            </a:r>
          </a:p>
          <a:p>
            <a:pPr marL="533400" indent="-457200"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Multiple Output </a:t>
            </a:r>
            <a:r>
              <a:rPr lang="en-US" sz="2200" dirty="0" err="1">
                <a:solidFill>
                  <a:schemeClr val="tx1">
                    <a:lumMod val="75000"/>
                  </a:schemeClr>
                </a:solidFill>
              </a:rPr>
              <a:t>Cubemaps</a:t>
            </a: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:</a:t>
            </a:r>
          </a:p>
          <a:p>
            <a:pPr marL="990600" lvl="1" indent="-457200"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Skybox</a:t>
            </a:r>
          </a:p>
          <a:p>
            <a:pPr marL="990600" lvl="1" indent="-457200"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Specular Reflections</a:t>
            </a:r>
          </a:p>
          <a:p>
            <a:pPr marL="990600" lvl="1" indent="-457200">
              <a:buClr>
                <a:schemeClr val="tx1">
                  <a:lumMod val="85000"/>
                </a:schemeClr>
              </a:buClr>
              <a:buFont typeface="+mj-lt"/>
              <a:buAutoNum type="arabicPeriod"/>
            </a:pPr>
            <a:r>
              <a:rPr lang="en-US" sz="2200" dirty="0">
                <a:solidFill>
                  <a:schemeClr val="tx1">
                    <a:lumMod val="75000"/>
                  </a:schemeClr>
                </a:solidFill>
              </a:rPr>
              <a:t>Indirect Diffuse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6DF15AF-82DC-4794-B8A0-F83866157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169359"/>
              </p:ext>
            </p:extLst>
          </p:nvPr>
        </p:nvGraphicFramePr>
        <p:xfrm>
          <a:off x="5388168" y="1748452"/>
          <a:ext cx="3305232" cy="1625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3" r:id="rId4" imgW="13002840" imgH="6501240" progId="">
                  <p:embed/>
                </p:oleObj>
              </mc:Choice>
              <mc:Fallback>
                <p:oleObj r:id="rId4" imgW="130028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88168" y="1748452"/>
                        <a:ext cx="3305232" cy="1625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ECAF517-B117-4EB6-9970-19EFB0908540}"/>
              </a:ext>
            </a:extLst>
          </p:cNvPr>
          <p:cNvSpPr/>
          <p:nvPr/>
        </p:nvSpPr>
        <p:spPr>
          <a:xfrm>
            <a:off x="855300" y="4097190"/>
            <a:ext cx="7377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  <a:latin typeface="Barlow" panose="00000500000000000000" pitchFamily="50" charset="0"/>
              </a:rPr>
              <a:t>Freely available, </a:t>
            </a:r>
            <a:r>
              <a:rPr lang="en-US" sz="1200" dirty="0" err="1">
                <a:solidFill>
                  <a:schemeClr val="tx1">
                    <a:lumMod val="85000"/>
                  </a:schemeClr>
                </a:solidFill>
                <a:latin typeface="Barlow" panose="00000500000000000000" pitchFamily="50" charset="0"/>
              </a:rPr>
              <a:t>HDRi</a:t>
            </a:r>
            <a:r>
              <a:rPr lang="en-US" sz="1200" dirty="0">
                <a:solidFill>
                  <a:schemeClr val="tx1">
                    <a:lumMod val="85000"/>
                  </a:schemeClr>
                </a:solidFill>
                <a:latin typeface="Barlow" panose="00000500000000000000" pitchFamily="50" charset="0"/>
              </a:rPr>
              <a:t> IBL images under Creative Commons Zero license (CC0)</a:t>
            </a: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Barlow" panose="00000500000000000000" pitchFamily="50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https://polyhaven.com/a/goegap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Barlow" panose="00000500000000000000" pitchFamily="50" charset="0"/>
            </a:endParaRPr>
          </a:p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Barlow" panose="00000500000000000000" pitchFamily="50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https://polyhaven.com/license</a:t>
            </a:r>
            <a:endParaRPr lang="en-US" sz="1200" dirty="0">
              <a:solidFill>
                <a:schemeClr val="bg2">
                  <a:lumMod val="75000"/>
                </a:schemeClr>
              </a:solidFill>
              <a:latin typeface="Barlow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1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HDRi</a:t>
            </a:r>
            <a:r>
              <a:rPr lang="en-US" dirty="0"/>
              <a:t>, IBL Naming Conventions</a:t>
            </a:r>
            <a:endParaRPr dirty="0"/>
          </a:p>
        </p:txBody>
      </p:sp>
      <p:sp>
        <p:nvSpPr>
          <p:cNvPr id="265" name="Google Shape;265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img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&gt;_</a:t>
            </a:r>
            <a:r>
              <a:rPr lang="en-US" b="1" dirty="0" err="1"/>
              <a:t>SkyboxCM</a:t>
            </a:r>
            <a:endParaRPr lang="en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Generates: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Only Skybox Cube: </a:t>
            </a:r>
          </a:p>
          <a:p>
            <a:pPr marL="342900" lvl="0" algn="l" rtl="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i="1" dirty="0"/>
              <a:t>_</a:t>
            </a:r>
            <a:r>
              <a:rPr lang="en-US" i="1" dirty="0" err="1"/>
              <a:t>skyboxcm</a:t>
            </a:r>
            <a:endParaRPr lang="en-US" i="1" dirty="0"/>
          </a:p>
          <a:p>
            <a:pPr marL="342900" lvl="0" algn="l" rtl="0">
              <a:spcBef>
                <a:spcPts val="800"/>
              </a:spcBef>
              <a:spcAft>
                <a:spcPts val="800"/>
              </a:spcAft>
              <a:buAutoNum type="arabicPeriod"/>
            </a:pPr>
            <a:endParaRPr lang="en-US" b="1" i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lang="en" i="1" dirty="0"/>
          </a:p>
        </p:txBody>
      </p:sp>
      <p:sp>
        <p:nvSpPr>
          <p:cNvPr id="266" name="Google Shape;266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img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&gt;_</a:t>
            </a:r>
            <a:r>
              <a:rPr lang="en-US" b="1" dirty="0" err="1">
                <a:latin typeface="Barlow Medium" panose="00000600000000000000" pitchFamily="50" charset="0"/>
              </a:rPr>
              <a:t>IBL</a:t>
            </a:r>
            <a:r>
              <a:rPr lang="en-US" b="1" dirty="0" err="1"/>
              <a:t>globalCM</a:t>
            </a:r>
            <a:endParaRPr lang="en"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enerates:</a:t>
            </a: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Lighing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Cubemaps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  <a:p>
            <a:pPr marL="342900" lvl="0" algn="l" rtl="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i="1" dirty="0"/>
              <a:t>_</a:t>
            </a:r>
            <a:r>
              <a:rPr lang="en-US" i="1" dirty="0" err="1"/>
              <a:t>ibldiffuse</a:t>
            </a:r>
            <a:endParaRPr lang="en-US" i="1" dirty="0"/>
          </a:p>
          <a:p>
            <a:pPr marL="342900" lvl="0" algn="l" rtl="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i="1" dirty="0"/>
              <a:t>_</a:t>
            </a:r>
            <a:r>
              <a:rPr lang="en-US" i="1" dirty="0" err="1"/>
              <a:t>iblspecular</a:t>
            </a:r>
            <a:r>
              <a:rPr lang="en-US" i="1" dirty="0"/>
              <a:t> </a:t>
            </a:r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&lt;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img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&gt;_</a:t>
            </a:r>
            <a:r>
              <a:rPr lang="en-US" b="1" dirty="0" err="1">
                <a:latin typeface="Barlow Medium" panose="00000600000000000000" pitchFamily="50" charset="0"/>
              </a:rPr>
              <a:t>IBL</a:t>
            </a:r>
            <a:r>
              <a:rPr lang="en-US" b="1" dirty="0" err="1"/>
              <a:t>skyboxCM</a:t>
            </a:r>
            <a:endParaRPr lang="en" b="1" dirty="0"/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G</a:t>
            </a:r>
            <a:r>
              <a:rPr lang="en" dirty="0">
                <a:solidFill>
                  <a:schemeClr val="bg2">
                    <a:lumMod val="75000"/>
                  </a:schemeClr>
                </a:solidFill>
              </a:rPr>
              <a:t>enerates:</a:t>
            </a:r>
          </a:p>
          <a:p>
            <a:pPr marL="0" lvl="0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US" b="1" u="sng" dirty="0">
                <a:solidFill>
                  <a:schemeClr val="bg2">
                    <a:lumMod val="75000"/>
                  </a:schemeClr>
                </a:solidFill>
              </a:rPr>
              <a:t>All </a:t>
            </a:r>
            <a:r>
              <a:rPr lang="en-US" b="1" u="sng" dirty="0" err="1">
                <a:solidFill>
                  <a:schemeClr val="bg2">
                    <a:lumMod val="75000"/>
                  </a:schemeClr>
                </a:solidFill>
              </a:rPr>
              <a:t>Cubemaps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  <a:p>
            <a:pPr marL="342900" lvl="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i="1" dirty="0"/>
              <a:t>_</a:t>
            </a:r>
            <a:r>
              <a:rPr lang="en-US" i="1" dirty="0" err="1"/>
              <a:t>ibldiffuse</a:t>
            </a:r>
            <a:endParaRPr lang="en-US" i="1" dirty="0"/>
          </a:p>
          <a:p>
            <a:pPr marL="342900" lvl="0">
              <a:spcBef>
                <a:spcPts val="800"/>
              </a:spcBef>
              <a:spcAft>
                <a:spcPts val="800"/>
              </a:spcAft>
              <a:buAutoNum type="arabicPeriod"/>
            </a:pPr>
            <a:r>
              <a:rPr lang="en-US" i="1" dirty="0"/>
              <a:t>_</a:t>
            </a:r>
            <a:r>
              <a:rPr lang="en-US" i="1" dirty="0" err="1"/>
              <a:t>iblspecular</a:t>
            </a:r>
            <a:r>
              <a:rPr lang="en-US" i="1" dirty="0"/>
              <a:t> </a:t>
            </a:r>
          </a:p>
          <a:p>
            <a:pPr marL="342900">
              <a:spcBef>
                <a:spcPts val="800"/>
              </a:spcBef>
              <a:spcAft>
                <a:spcPts val="800"/>
              </a:spcAft>
              <a:buFont typeface="Barlow Light"/>
              <a:buAutoNum type="arabicPeriod"/>
            </a:pPr>
            <a:r>
              <a:rPr lang="en-US" i="1" dirty="0"/>
              <a:t>_</a:t>
            </a:r>
            <a:r>
              <a:rPr lang="en-US" i="1" dirty="0" err="1"/>
              <a:t>skyboxcm</a:t>
            </a:r>
            <a:endParaRPr lang="en-US" i="1" dirty="0"/>
          </a:p>
          <a:p>
            <a:pPr marL="342900" lvl="0">
              <a:spcBef>
                <a:spcPts val="800"/>
              </a:spcBef>
              <a:spcAft>
                <a:spcPts val="800"/>
              </a:spcAft>
              <a:buAutoNum type="arabicPeriod"/>
            </a:pPr>
            <a:endParaRPr lang="en-US" i="1" dirty="0"/>
          </a:p>
        </p:txBody>
      </p:sp>
      <p:sp>
        <p:nvSpPr>
          <p:cNvPr id="268" name="Google Shape;268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5826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Contrast </a:t>
            </a:r>
            <a:r>
              <a:rPr lang="en-US" dirty="0" err="1"/>
              <a:t>HDRi</a:t>
            </a:r>
            <a:endParaRPr dirty="0"/>
          </a:p>
        </p:txBody>
      </p:sp>
      <p:sp>
        <p:nvSpPr>
          <p:cNvPr id="268" name="Google Shape;268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23D7662-171A-45E5-8986-8F8699AB77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333214"/>
              </p:ext>
            </p:extLst>
          </p:nvPr>
        </p:nvGraphicFramePr>
        <p:xfrm>
          <a:off x="520021" y="3203902"/>
          <a:ext cx="2063160" cy="101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5" r:id="rId4" imgW="13002840" imgH="6501240" progId="">
                  <p:embed/>
                </p:oleObj>
              </mc:Choice>
              <mc:Fallback>
                <p:oleObj r:id="rId4" imgW="130028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021" y="3203902"/>
                        <a:ext cx="2063160" cy="10145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428180EA-D748-48C5-B023-99FC17A8FD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630224"/>
              </p:ext>
            </p:extLst>
          </p:nvPr>
        </p:nvGraphicFramePr>
        <p:xfrm>
          <a:off x="520021" y="1579018"/>
          <a:ext cx="2063159" cy="1014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6" r:id="rId6" imgW="13002840" imgH="6501240" progId="">
                  <p:embed/>
                </p:oleObj>
              </mc:Choice>
              <mc:Fallback>
                <p:oleObj r:id="rId6" imgW="130028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0021" y="1579018"/>
                        <a:ext cx="2063159" cy="1014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Google Shape;162;p16">
            <a:extLst>
              <a:ext uri="{FF2B5EF4-FFF2-40B4-BE49-F238E27FC236}">
                <a16:creationId xmlns:a16="http://schemas.microsoft.com/office/drawing/2014/main" id="{A6E6B64F-01F3-4577-AF4B-ED52392256F9}"/>
              </a:ext>
            </a:extLst>
          </p:cNvPr>
          <p:cNvSpPr txBox="1">
            <a:spLocks/>
          </p:cNvSpPr>
          <p:nvPr/>
        </p:nvSpPr>
        <p:spPr>
          <a:xfrm>
            <a:off x="2856511" y="1638157"/>
            <a:ext cx="4060440" cy="12842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Input Image</a:t>
            </a:r>
            <a:r>
              <a:rPr lang="en-US" sz="1200" dirty="0"/>
              <a:t>: &lt; </a:t>
            </a:r>
            <a:r>
              <a:rPr lang="en-US" sz="1200" dirty="0" err="1"/>
              <a:t>HDRi</a:t>
            </a:r>
            <a:r>
              <a:rPr lang="en-US" sz="1200" dirty="0"/>
              <a:t> &gt;_</a:t>
            </a:r>
            <a:r>
              <a:rPr lang="en-US" sz="1200" dirty="0" err="1">
                <a:solidFill>
                  <a:schemeClr val="tx1">
                    <a:lumMod val="85000"/>
                  </a:schemeClr>
                </a:solidFill>
              </a:rPr>
              <a:t>SkyboxCM</a:t>
            </a:r>
            <a:r>
              <a:rPr lang="en-US" sz="1200" dirty="0" err="1"/>
              <a:t>.exr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Generates Output Assets:</a:t>
            </a:r>
          </a:p>
          <a:p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1. 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&lt;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HDRi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&gt;</a:t>
            </a:r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_skyboxcm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.exr.streamingimage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4" name="Google Shape;162;p16">
            <a:extLst>
              <a:ext uri="{FF2B5EF4-FFF2-40B4-BE49-F238E27FC236}">
                <a16:creationId xmlns:a16="http://schemas.microsoft.com/office/drawing/2014/main" id="{DED3EEF1-EA1D-4D77-8969-0A4736002EB4}"/>
              </a:ext>
            </a:extLst>
          </p:cNvPr>
          <p:cNvSpPr txBox="1">
            <a:spLocks/>
          </p:cNvSpPr>
          <p:nvPr/>
        </p:nvSpPr>
        <p:spPr>
          <a:xfrm>
            <a:off x="2856511" y="3231661"/>
            <a:ext cx="4060440" cy="12842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Input Image</a:t>
            </a:r>
            <a:r>
              <a:rPr lang="en-US" sz="1200" dirty="0"/>
              <a:t>: &lt; </a:t>
            </a:r>
            <a:r>
              <a:rPr lang="en-US" sz="1200" dirty="0" err="1"/>
              <a:t>HDRi</a:t>
            </a:r>
            <a:r>
              <a:rPr lang="en-US" sz="1200" dirty="0"/>
              <a:t> &gt;_</a:t>
            </a:r>
            <a:r>
              <a:rPr lang="en-US" sz="1200" dirty="0" err="1">
                <a:solidFill>
                  <a:schemeClr val="tx1">
                    <a:lumMod val="85000"/>
                  </a:schemeClr>
                </a:solidFill>
              </a:rPr>
              <a:t>IBLglobalCM</a:t>
            </a:r>
            <a:r>
              <a:rPr lang="en-US" sz="1200" dirty="0" err="1"/>
              <a:t>.exr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Generates Output Assets:</a:t>
            </a:r>
          </a:p>
          <a:p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 1. 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&lt;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HDRi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&gt;_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iblglobalcm</a:t>
            </a:r>
            <a:r>
              <a:rPr lang="en-US" sz="1200" dirty="0" err="1">
                <a:solidFill>
                  <a:schemeClr val="tx1">
                    <a:lumMod val="85000"/>
                  </a:schemeClr>
                </a:solidFill>
              </a:rPr>
              <a:t>_iblspecular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.exr.stream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…</a:t>
            </a:r>
          </a:p>
          <a:p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2. 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&lt;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HDRi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&gt;_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iblglobalcm_</a:t>
            </a:r>
            <a:r>
              <a:rPr lang="en-US" sz="1200" dirty="0" err="1">
                <a:solidFill>
                  <a:schemeClr val="tx1">
                    <a:lumMod val="85000"/>
                  </a:schemeClr>
                </a:solidFill>
              </a:rPr>
              <a:t>ibldiffuse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.exr.stream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…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64A907-9693-48B7-A0DE-F0C70944B8DB}"/>
              </a:ext>
            </a:extLst>
          </p:cNvPr>
          <p:cNvSpPr/>
          <p:nvPr/>
        </p:nvSpPr>
        <p:spPr>
          <a:xfrm>
            <a:off x="428581" y="925094"/>
            <a:ext cx="81733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Barlow Medium" panose="00000600000000000000" pitchFamily="50" charset="0"/>
              </a:rPr>
              <a:t>Example: O3DE\Gems\Atom\Feature\Common\Assets\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latin typeface="Barlow Medium" panose="00000600000000000000" pitchFamily="50" charset="0"/>
              </a:rPr>
              <a:t>LightingPresets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Barlow Medium" panose="00000600000000000000" pitchFamily="50" charset="0"/>
              </a:rPr>
              <a:t>\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latin typeface="Barlow Medium" panose="00000600000000000000" pitchFamily="50" charset="0"/>
              </a:rPr>
              <a:t>HighContrast</a:t>
            </a:r>
            <a:endParaRPr lang="en-US" dirty="0">
              <a:solidFill>
                <a:schemeClr val="tx1">
                  <a:lumMod val="85000"/>
                </a:schemeClr>
              </a:solidFill>
              <a:latin typeface="Barlow Medium" panose="00000600000000000000" pitchFamily="50" charset="0"/>
            </a:endParaRP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E34C3FA-0446-4071-BA33-D4F8CFBA88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6531500"/>
              </p:ext>
            </p:extLst>
          </p:nvPr>
        </p:nvGraphicFramePr>
        <p:xfrm>
          <a:off x="6784640" y="1579018"/>
          <a:ext cx="1705860" cy="83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7" r:id="rId8" imgW="13002840" imgH="6501240" progId="">
                  <p:embed/>
                </p:oleObj>
              </mc:Choice>
              <mc:Fallback>
                <p:oleObj r:id="rId8" imgW="13002840" imgH="650124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28180EA-D748-48C5-B023-99FC17A8FD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84640" y="1579018"/>
                        <a:ext cx="1705860" cy="838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8C01592B-D3A1-453A-8C02-A20859AA6E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021121"/>
              </p:ext>
            </p:extLst>
          </p:nvPr>
        </p:nvGraphicFramePr>
        <p:xfrm>
          <a:off x="6784640" y="2823115"/>
          <a:ext cx="1705860" cy="8388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8" r:id="rId9" imgW="13002840" imgH="6501240" progId="">
                  <p:embed/>
                </p:oleObj>
              </mc:Choice>
              <mc:Fallback>
                <p:oleObj r:id="rId9" imgW="130028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84640" y="2823115"/>
                        <a:ext cx="1705860" cy="8388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FCFF9C9-FF8F-46DC-8D61-AD0670022F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374628"/>
              </p:ext>
            </p:extLst>
          </p:nvPr>
        </p:nvGraphicFramePr>
        <p:xfrm>
          <a:off x="6784639" y="3791837"/>
          <a:ext cx="1705860" cy="85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9" r:id="rId11" imgW="6501240" imgH="3250440" progId="">
                  <p:embed/>
                </p:oleObj>
              </mc:Choice>
              <mc:Fallback>
                <p:oleObj r:id="rId11" imgW="6501240" imgH="3250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84639" y="3791837"/>
                        <a:ext cx="1705860" cy="853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12307D5A-F1B9-4583-9613-0F6A18AE876F}"/>
              </a:ext>
            </a:extLst>
          </p:cNvPr>
          <p:cNvSpPr/>
          <p:nvPr/>
        </p:nvSpPr>
        <p:spPr>
          <a:xfrm>
            <a:off x="1634159" y="3305906"/>
            <a:ext cx="270345" cy="270345"/>
          </a:xfrm>
          <a:prstGeom prst="ellipse">
            <a:avLst/>
          </a:prstGeom>
          <a:solidFill>
            <a:srgbClr val="FF0000">
              <a:alpha val="34118"/>
            </a:srgbClr>
          </a:solidFill>
          <a:ln w="952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7D4CB9-A0A1-45C3-9B04-61DCD05CF485}"/>
              </a:ext>
            </a:extLst>
          </p:cNvPr>
          <p:cNvSpPr/>
          <p:nvPr/>
        </p:nvSpPr>
        <p:spPr>
          <a:xfrm>
            <a:off x="832493" y="2882245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Sun painted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15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Anatomy of Default Level Lighting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AED539-874D-4BFD-8FD3-03DC6800F8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59" y="739071"/>
            <a:ext cx="7435682" cy="40107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3B4624-9637-45BC-A895-116C163C684C}"/>
              </a:ext>
            </a:extLst>
          </p:cNvPr>
          <p:cNvSpPr/>
          <p:nvPr/>
        </p:nvSpPr>
        <p:spPr>
          <a:xfrm>
            <a:off x="2662238" y="1228725"/>
            <a:ext cx="3657600" cy="2295525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06625-61AD-44AA-9EFC-754639CD2BD1}"/>
              </a:ext>
            </a:extLst>
          </p:cNvPr>
          <p:cNvSpPr/>
          <p:nvPr/>
        </p:nvSpPr>
        <p:spPr>
          <a:xfrm>
            <a:off x="6372225" y="3105150"/>
            <a:ext cx="1917615" cy="419100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A4491B-5129-495B-B683-F0CBB80D960C}"/>
              </a:ext>
            </a:extLst>
          </p:cNvPr>
          <p:cNvSpPr/>
          <p:nvPr/>
        </p:nvSpPr>
        <p:spPr>
          <a:xfrm>
            <a:off x="2024063" y="3791762"/>
            <a:ext cx="1509712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79AD5D7-FD08-4501-AC6C-6FBCBEA4B5E0}"/>
              </a:ext>
            </a:extLst>
          </p:cNvPr>
          <p:cNvSpPr/>
          <p:nvPr/>
        </p:nvSpPr>
        <p:spPr>
          <a:xfrm>
            <a:off x="5653088" y="3267484"/>
            <a:ext cx="1452562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2DA75C-0565-4F32-8D65-C8B27424C1A3}"/>
              </a:ext>
            </a:extLst>
          </p:cNvPr>
          <p:cNvSpPr/>
          <p:nvPr/>
        </p:nvSpPr>
        <p:spPr>
          <a:xfrm>
            <a:off x="854160" y="2690813"/>
            <a:ext cx="1755692" cy="1400175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4696A2C-660F-4CA5-A5E5-9AEDEE9A80E9}"/>
              </a:ext>
            </a:extLst>
          </p:cNvPr>
          <p:cNvSpPr/>
          <p:nvPr/>
        </p:nvSpPr>
        <p:spPr>
          <a:xfrm rot="10800000">
            <a:off x="2728912" y="1557743"/>
            <a:ext cx="652462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62;p16">
            <a:extLst>
              <a:ext uri="{FF2B5EF4-FFF2-40B4-BE49-F238E27FC236}">
                <a16:creationId xmlns:a16="http://schemas.microsoft.com/office/drawing/2014/main" id="{DCC55352-C6D0-48E4-AF3F-65786B6F9DCD}"/>
              </a:ext>
            </a:extLst>
          </p:cNvPr>
          <p:cNvSpPr txBox="1">
            <a:spLocks/>
          </p:cNvSpPr>
          <p:nvPr/>
        </p:nvSpPr>
        <p:spPr>
          <a:xfrm>
            <a:off x="2662238" y="1228725"/>
            <a:ext cx="3657600" cy="1343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Output Asset: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&lt;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HDRi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&gt;_</a:t>
            </a:r>
            <a:r>
              <a:rPr lang="en-US" sz="1200" dirty="0" err="1">
                <a:solidFill>
                  <a:schemeClr val="tx1">
                    <a:lumMod val="85000"/>
                  </a:schemeClr>
                </a:solidFill>
              </a:rPr>
              <a:t>skyboxcm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.exr.streamingimage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48DB50A-1993-40B6-AE77-1B4474D08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592729"/>
              </p:ext>
            </p:extLst>
          </p:nvPr>
        </p:nvGraphicFramePr>
        <p:xfrm>
          <a:off x="3626980" y="3008467"/>
          <a:ext cx="1890039" cy="94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r:id="rId5" imgW="13002840" imgH="6501240" progId="">
                  <p:embed/>
                </p:oleObj>
              </mc:Choice>
              <mc:Fallback>
                <p:oleObj r:id="rId5" imgW="13002840" imgH="65012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6980" y="3008467"/>
                        <a:ext cx="1890039" cy="946854"/>
                      </a:xfrm>
                      <a:prstGeom prst="rect">
                        <a:avLst/>
                      </a:prstGeom>
                      <a:ln>
                        <a:solidFill>
                          <a:srgbClr val="FF9E4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313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5" grpId="0" animBg="1"/>
      <p:bldP spid="15" grpId="0" animBg="1"/>
      <p:bldP spid="16" grpId="0" animBg="1"/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586DA6F-5AF5-4206-B32D-CFBD71785B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50164"/>
              </p:ext>
            </p:extLst>
          </p:nvPr>
        </p:nvGraphicFramePr>
        <p:xfrm>
          <a:off x="855300" y="739071"/>
          <a:ext cx="7434541" cy="4010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4" r:id="rId4" imgW="32393520" imgH="17472960" progId="">
                  <p:embed/>
                </p:oleObj>
              </mc:Choice>
              <mc:Fallback>
                <p:oleObj r:id="rId4" imgW="32393520" imgH="17472960" progId="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B90D9DB-7005-49B6-92D8-96409E928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5300" y="739071"/>
                        <a:ext cx="7434541" cy="4010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A3B4624-9637-45BC-A895-116C163C684C}"/>
              </a:ext>
            </a:extLst>
          </p:cNvPr>
          <p:cNvSpPr/>
          <p:nvPr/>
        </p:nvSpPr>
        <p:spPr>
          <a:xfrm>
            <a:off x="2662238" y="1228725"/>
            <a:ext cx="3657600" cy="2295525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62;p16">
            <a:extLst>
              <a:ext uri="{FF2B5EF4-FFF2-40B4-BE49-F238E27FC236}">
                <a16:creationId xmlns:a16="http://schemas.microsoft.com/office/drawing/2014/main" id="{A375B548-6660-4908-8DDB-EA8BDE75DAF9}"/>
              </a:ext>
            </a:extLst>
          </p:cNvPr>
          <p:cNvSpPr txBox="1">
            <a:spLocks/>
          </p:cNvSpPr>
          <p:nvPr/>
        </p:nvSpPr>
        <p:spPr>
          <a:xfrm>
            <a:off x="2662238" y="1228725"/>
            <a:ext cx="3657600" cy="1343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Output Asset: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&lt;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HDRi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&gt;_</a:t>
            </a:r>
            <a:r>
              <a:rPr lang="en-US" sz="1200" dirty="0" err="1">
                <a:solidFill>
                  <a:schemeClr val="tx1">
                    <a:lumMod val="85000"/>
                  </a:schemeClr>
                </a:solidFill>
              </a:rPr>
              <a:t>specularcm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.exr.streamingimage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Anatomy of Default Level Lighting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F06625-61AD-44AA-9EFC-754639CD2BD1}"/>
              </a:ext>
            </a:extLst>
          </p:cNvPr>
          <p:cNvSpPr/>
          <p:nvPr/>
        </p:nvSpPr>
        <p:spPr>
          <a:xfrm>
            <a:off x="6372225" y="2643809"/>
            <a:ext cx="1917615" cy="496956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A4491B-5129-495B-B683-F0CBB80D960C}"/>
              </a:ext>
            </a:extLst>
          </p:cNvPr>
          <p:cNvSpPr/>
          <p:nvPr/>
        </p:nvSpPr>
        <p:spPr>
          <a:xfrm>
            <a:off x="2045493" y="3343684"/>
            <a:ext cx="1452561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79AD5D7-FD08-4501-AC6C-6FBCBEA4B5E0}"/>
              </a:ext>
            </a:extLst>
          </p:cNvPr>
          <p:cNvSpPr/>
          <p:nvPr/>
        </p:nvSpPr>
        <p:spPr>
          <a:xfrm>
            <a:off x="5653088" y="2876960"/>
            <a:ext cx="1452562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2DA75C-0565-4F32-8D65-C8B27424C1A3}"/>
              </a:ext>
            </a:extLst>
          </p:cNvPr>
          <p:cNvSpPr/>
          <p:nvPr/>
        </p:nvSpPr>
        <p:spPr>
          <a:xfrm>
            <a:off x="854160" y="2690813"/>
            <a:ext cx="1755692" cy="1400175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4696A2C-660F-4CA5-A5E5-9AEDEE9A80E9}"/>
              </a:ext>
            </a:extLst>
          </p:cNvPr>
          <p:cNvSpPr/>
          <p:nvPr/>
        </p:nvSpPr>
        <p:spPr>
          <a:xfrm rot="10800000">
            <a:off x="2728912" y="1557743"/>
            <a:ext cx="652462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9949C5-ED62-41A4-80CF-17A163BEA64F}"/>
              </a:ext>
            </a:extLst>
          </p:cNvPr>
          <p:cNvSpPr/>
          <p:nvPr/>
        </p:nvSpPr>
        <p:spPr>
          <a:xfrm>
            <a:off x="3676650" y="1314449"/>
            <a:ext cx="585788" cy="585788"/>
          </a:xfrm>
          <a:prstGeom prst="ellipse">
            <a:avLst/>
          </a:prstGeom>
          <a:solidFill>
            <a:srgbClr val="FF0000">
              <a:alpha val="34118"/>
            </a:srgbClr>
          </a:solidFill>
          <a:ln w="127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9DCF6B-60F3-4902-894C-4DCD1FE56463}"/>
              </a:ext>
            </a:extLst>
          </p:cNvPr>
          <p:cNvSpPr/>
          <p:nvPr/>
        </p:nvSpPr>
        <p:spPr>
          <a:xfrm>
            <a:off x="4364297" y="1453454"/>
            <a:ext cx="1438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Sun painted out</a:t>
            </a:r>
            <a:endParaRPr lang="en-US" dirty="0"/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E357B6DB-520B-46E9-8BAE-4524B3784F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507012"/>
              </p:ext>
            </p:extLst>
          </p:nvPr>
        </p:nvGraphicFramePr>
        <p:xfrm>
          <a:off x="3626979" y="2833508"/>
          <a:ext cx="1890038" cy="946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5" r:id="rId6" imgW="13002840" imgH="6501240" progId="">
                  <p:embed/>
                </p:oleObj>
              </mc:Choice>
              <mc:Fallback>
                <p:oleObj r:id="rId6" imgW="13002840" imgH="650124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8C01592B-D3A1-453A-8C02-A20859AA6E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26979" y="2833508"/>
                        <a:ext cx="1890038" cy="946854"/>
                      </a:xfrm>
                      <a:prstGeom prst="rect">
                        <a:avLst/>
                      </a:prstGeom>
                      <a:ln>
                        <a:solidFill>
                          <a:srgbClr val="FF9E4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4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10" grpId="0" animBg="1"/>
      <p:bldP spid="5" grpId="0" animBg="1"/>
      <p:bldP spid="15" grpId="0" animBg="1"/>
      <p:bldP spid="16" grpId="0" animBg="1"/>
      <p:bldP spid="3" grpId="0" animBg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81287D8-B64F-4C46-B09C-737A23F88D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41" y="739072"/>
            <a:ext cx="7433400" cy="4010778"/>
          </a:xfrm>
          <a:prstGeom prst="rect">
            <a:avLst/>
          </a:prstGeom>
        </p:spPr>
      </p:pic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Anatomy of Default Level Lighting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B4624-9637-45BC-A895-116C163C684C}"/>
              </a:ext>
            </a:extLst>
          </p:cNvPr>
          <p:cNvSpPr/>
          <p:nvPr/>
        </p:nvSpPr>
        <p:spPr>
          <a:xfrm>
            <a:off x="2662238" y="1228725"/>
            <a:ext cx="3657600" cy="2295525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A4491B-5129-495B-B683-F0CBB80D960C}"/>
              </a:ext>
            </a:extLst>
          </p:cNvPr>
          <p:cNvSpPr/>
          <p:nvPr/>
        </p:nvSpPr>
        <p:spPr>
          <a:xfrm>
            <a:off x="2024063" y="3791762"/>
            <a:ext cx="1509712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2DA75C-0565-4F32-8D65-C8B27424C1A3}"/>
              </a:ext>
            </a:extLst>
          </p:cNvPr>
          <p:cNvSpPr/>
          <p:nvPr/>
        </p:nvSpPr>
        <p:spPr>
          <a:xfrm>
            <a:off x="854160" y="2690813"/>
            <a:ext cx="1755692" cy="1400175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4696A2C-660F-4CA5-A5E5-9AEDEE9A80E9}"/>
              </a:ext>
            </a:extLst>
          </p:cNvPr>
          <p:cNvSpPr/>
          <p:nvPr/>
        </p:nvSpPr>
        <p:spPr>
          <a:xfrm rot="10800000">
            <a:off x="2728912" y="1557743"/>
            <a:ext cx="652462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62;p16">
            <a:extLst>
              <a:ext uri="{FF2B5EF4-FFF2-40B4-BE49-F238E27FC236}">
                <a16:creationId xmlns:a16="http://schemas.microsoft.com/office/drawing/2014/main" id="{DCC55352-C6D0-48E4-AF3F-65786B6F9DCD}"/>
              </a:ext>
            </a:extLst>
          </p:cNvPr>
          <p:cNvSpPr txBox="1">
            <a:spLocks/>
          </p:cNvSpPr>
          <p:nvPr/>
        </p:nvSpPr>
        <p:spPr>
          <a:xfrm>
            <a:off x="2662238" y="1228725"/>
            <a:ext cx="3657600" cy="13430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Output Asset: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&lt; 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HDRi</a:t>
            </a:r>
            <a:r>
              <a:rPr lang="en-US" sz="1200" dirty="0">
                <a:solidFill>
                  <a:schemeClr val="tx1">
                    <a:lumMod val="65000"/>
                  </a:schemeClr>
                </a:solidFill>
              </a:rPr>
              <a:t> &gt;_</a:t>
            </a:r>
            <a:r>
              <a:rPr lang="en-US" sz="1200" dirty="0" err="1">
                <a:solidFill>
                  <a:schemeClr val="tx1">
                    <a:lumMod val="85000"/>
                  </a:schemeClr>
                </a:solidFill>
              </a:rPr>
              <a:t>diffusecm</a:t>
            </a:r>
            <a:r>
              <a:rPr lang="en-US" sz="1200" dirty="0" err="1">
                <a:solidFill>
                  <a:schemeClr val="tx1">
                    <a:lumMod val="65000"/>
                  </a:schemeClr>
                </a:solidFill>
              </a:rPr>
              <a:t>.exr.streamingimage</a:t>
            </a:r>
            <a:endParaRPr lang="en-US" sz="1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49862C-658D-4967-B81D-D83EC6DFF0F5}"/>
              </a:ext>
            </a:extLst>
          </p:cNvPr>
          <p:cNvSpPr/>
          <p:nvPr/>
        </p:nvSpPr>
        <p:spPr>
          <a:xfrm>
            <a:off x="6372225" y="2643809"/>
            <a:ext cx="1917615" cy="496956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2BC8A5F-5E9E-4CBC-B6C3-0C242D4176AF}"/>
              </a:ext>
            </a:extLst>
          </p:cNvPr>
          <p:cNvSpPr/>
          <p:nvPr/>
        </p:nvSpPr>
        <p:spPr>
          <a:xfrm>
            <a:off x="5653088" y="2807382"/>
            <a:ext cx="1452562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727B7C2-D806-4101-A081-0157A5B3B5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035039"/>
              </p:ext>
            </p:extLst>
          </p:nvPr>
        </p:nvGraphicFramePr>
        <p:xfrm>
          <a:off x="3626980" y="3008467"/>
          <a:ext cx="1890038" cy="946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r:id="rId5" imgW="3250440" imgH="1625040" progId="">
                  <p:embed/>
                </p:oleObj>
              </mc:Choice>
              <mc:Fallback>
                <p:oleObj r:id="rId5" imgW="3250440" imgH="1625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6980" y="3008467"/>
                        <a:ext cx="1890038" cy="946853"/>
                      </a:xfrm>
                      <a:prstGeom prst="rect">
                        <a:avLst/>
                      </a:prstGeom>
                      <a:ln>
                        <a:solidFill>
                          <a:srgbClr val="FF9E44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80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16" grpId="0" animBg="1"/>
      <p:bldP spid="18" grpId="0"/>
      <p:bldP spid="14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7C17E-9144-4FDA-8AA2-0EAC88F4E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300" y="1494779"/>
            <a:ext cx="2315700" cy="281272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Tech Art for Realtime 3D</a:t>
            </a:r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Content Tools   And Workflows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91D878-EBA5-4C34-B846-75DFCD63B522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973091" y="1494779"/>
            <a:ext cx="2315700" cy="281272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Env Art and Lighting</a:t>
            </a:r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Procedural World Building</a:t>
            </a:r>
          </a:p>
        </p:txBody>
      </p:sp>
      <p:sp>
        <p:nvSpPr>
          <p:cNvPr id="689" name="Google Shape;689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696" name="Google Shape;696;p43"/>
          <p:cNvPicPr preferRelativeResize="0"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5349" y="968618"/>
            <a:ext cx="1953201" cy="2152454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7" name="Google Shape;697;p43"/>
          <p:cNvSpPr txBox="1"/>
          <p:nvPr/>
        </p:nvSpPr>
        <p:spPr>
          <a:xfrm>
            <a:off x="2491990" y="3253691"/>
            <a:ext cx="4139921" cy="161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Jonny Galloway</a:t>
            </a:r>
            <a:br>
              <a:rPr lang="en" sz="1600" dirty="0">
                <a:latin typeface="Barlow"/>
                <a:ea typeface="Barlow"/>
                <a:cs typeface="Barlow"/>
                <a:sym typeface="Barlow"/>
              </a:rPr>
            </a:br>
            <a:r>
              <a:rPr lang="en-US" sz="16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Sr. Design Technologist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@</a:t>
            </a:r>
            <a:r>
              <a:rPr lang="en-US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hogjonny</a:t>
            </a:r>
            <a:r>
              <a:rPr lang="en-US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 (everywhere)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To get to the top of a mountain, it takes many small steps …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Or build a helicopter.</a:t>
            </a:r>
            <a:endParaRPr sz="1100" dirty="0"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552077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70F5CE-CA27-4064-9DCE-5BD20D3E66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00" y="739071"/>
            <a:ext cx="7433400" cy="40107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C47B60-22BF-4AD1-AA57-4DE8389B3BA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300" y="739070"/>
            <a:ext cx="7434541" cy="4010779"/>
          </a:xfrm>
          <a:prstGeom prst="rect">
            <a:avLst/>
          </a:prstGeom>
        </p:spPr>
      </p:pic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Anatomy of Default Level Lighting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A5EAF3-3013-42C6-97BE-C74F302B120B}"/>
              </a:ext>
            </a:extLst>
          </p:cNvPr>
          <p:cNvSpPr/>
          <p:nvPr/>
        </p:nvSpPr>
        <p:spPr>
          <a:xfrm>
            <a:off x="6372225" y="1933161"/>
            <a:ext cx="1917615" cy="2131943"/>
          </a:xfrm>
          <a:prstGeom prst="rect">
            <a:avLst/>
          </a:prstGeom>
          <a:noFill/>
          <a:ln>
            <a:solidFill>
              <a:srgbClr val="FF9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E462088-F456-44F0-A83E-884533D7DF9F}"/>
              </a:ext>
            </a:extLst>
          </p:cNvPr>
          <p:cNvSpPr/>
          <p:nvPr/>
        </p:nvSpPr>
        <p:spPr>
          <a:xfrm rot="10800000">
            <a:off x="2196548" y="1449642"/>
            <a:ext cx="1184826" cy="1230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162;p16">
            <a:extLst>
              <a:ext uri="{FF2B5EF4-FFF2-40B4-BE49-F238E27FC236}">
                <a16:creationId xmlns:a16="http://schemas.microsoft.com/office/drawing/2014/main" id="{934A3B61-D90C-4984-ABD1-053D105EA22E}"/>
              </a:ext>
            </a:extLst>
          </p:cNvPr>
          <p:cNvSpPr txBox="1">
            <a:spLocks/>
          </p:cNvSpPr>
          <p:nvPr/>
        </p:nvSpPr>
        <p:spPr>
          <a:xfrm>
            <a:off x="2662238" y="1572652"/>
            <a:ext cx="3657600" cy="106618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Directional Light (Sun)</a:t>
            </a:r>
          </a:p>
          <a:p>
            <a:pPr algn="ctr"/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Adds Sun Energy</a:t>
            </a:r>
          </a:p>
          <a:p>
            <a:pPr algn="ctr"/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(was painted out of lighting </a:t>
            </a:r>
            <a:r>
              <a:rPr lang="en-US" sz="1200" dirty="0" err="1">
                <a:solidFill>
                  <a:schemeClr val="tx1">
                    <a:lumMod val="85000"/>
                  </a:schemeClr>
                </a:solidFill>
              </a:rPr>
              <a:t>cubemaps</a:t>
            </a:r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)</a:t>
            </a:r>
          </a:p>
          <a:p>
            <a:pPr algn="ctr"/>
            <a:endParaRPr lang="en-US" sz="1200" dirty="0">
              <a:solidFill>
                <a:schemeClr val="tx1">
                  <a:lumMod val="8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85000"/>
                  </a:schemeClr>
                </a:solidFill>
              </a:rPr>
              <a:t>Adds Cascade Shadows</a:t>
            </a:r>
          </a:p>
        </p:txBody>
      </p:sp>
    </p:spTree>
    <p:extLst>
      <p:ext uri="{BB962C8B-B14F-4D97-AF65-F5344CB8AC3E}">
        <p14:creationId xmlns:p14="http://schemas.microsoft.com/office/powerpoint/2010/main" val="122496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3.</a:t>
            </a:r>
            <a:r>
              <a:rPr lang="en" dirty="0"/>
              <a:t> </a:t>
            </a:r>
            <a:r>
              <a:rPr lang="en-US" dirty="0"/>
              <a:t>Customize Level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Lighting, materials and </a:t>
            </a:r>
            <a:r>
              <a:rPr lang="en-US" dirty="0" err="1"/>
              <a:t>PostFX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A75D6061-2A15-4308-8750-7444D67B59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134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4CC379-004F-4204-8603-EA12270EEA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6" y="345785"/>
            <a:ext cx="8264348" cy="4445045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EE260F91-8E32-4628-8A27-E7D3B68B3E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056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265482"/>
            <a:ext cx="794351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Customize the default level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1054894"/>
            <a:ext cx="7943850" cy="3033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Create a PBR material, assign to the ground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Replace the Skybox and Global Lighting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Enable Sky Atmosphere and Fog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Replace the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Shaderball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with a Statue model</a:t>
            </a:r>
          </a:p>
          <a:p>
            <a:pPr marL="990600" lvl="1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Mesh Component, load FBX</a:t>
            </a:r>
          </a:p>
          <a:p>
            <a:pPr marL="990600" lvl="1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Material Component, assign Material</a:t>
            </a:r>
          </a:p>
        </p:txBody>
      </p:sp>
    </p:spTree>
    <p:extLst>
      <p:ext uri="{BB962C8B-B14F-4D97-AF65-F5344CB8AC3E}">
        <p14:creationId xmlns:p14="http://schemas.microsoft.com/office/powerpoint/2010/main" val="1447849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PBR Materials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4962" y="839741"/>
            <a:ext cx="7943850" cy="3033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0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Base PBR</a:t>
            </a:r>
          </a:p>
          <a:p>
            <a:pPr lvl="1">
              <a:lnSpc>
                <a:spcPct val="100000"/>
              </a:lnSpc>
              <a:buClr>
                <a:schemeClr val="tx1">
                  <a:lumMod val="8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Metal / Rough shading model</a:t>
            </a:r>
          </a:p>
          <a:p>
            <a:pPr marL="533400" indent="-457200">
              <a:lnSpc>
                <a:spcPct val="10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Standard PBR</a:t>
            </a:r>
          </a:p>
          <a:p>
            <a:pPr lvl="1">
              <a:lnSpc>
                <a:spcPct val="100000"/>
              </a:lnSpc>
              <a:buClr>
                <a:schemeClr val="tx1">
                  <a:lumMod val="8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Adds Emissive and Clearcoat</a:t>
            </a:r>
          </a:p>
          <a:p>
            <a:pPr lvl="1">
              <a:lnSpc>
                <a:spcPct val="100000"/>
              </a:lnSpc>
              <a:buClr>
                <a:schemeClr val="tx1">
                  <a:lumMod val="8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Adds Displacement (parallax)</a:t>
            </a:r>
          </a:p>
          <a:p>
            <a:pPr marL="533400" indent="-457200">
              <a:lnSpc>
                <a:spcPct val="10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Enhanced PBR</a:t>
            </a:r>
          </a:p>
          <a:p>
            <a:pPr lvl="1">
              <a:lnSpc>
                <a:spcPct val="100000"/>
              </a:lnSpc>
              <a:buClr>
                <a:schemeClr val="tx1">
                  <a:lumMod val="8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Adds Detail Layer</a:t>
            </a:r>
          </a:p>
          <a:p>
            <a:pPr lvl="1">
              <a:lnSpc>
                <a:spcPct val="100000"/>
              </a:lnSpc>
              <a:buClr>
                <a:schemeClr val="tx1">
                  <a:lumMod val="8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Adds Transmission (thick and thin surface)</a:t>
            </a:r>
          </a:p>
          <a:p>
            <a:pPr lvl="1">
              <a:lnSpc>
                <a:spcPct val="100000"/>
              </a:lnSpc>
              <a:buClr>
                <a:schemeClr val="tx1">
                  <a:lumMod val="8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Adds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SubSurface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Scattering (SSS)</a:t>
            </a:r>
          </a:p>
        </p:txBody>
      </p:sp>
    </p:spTree>
    <p:extLst>
      <p:ext uri="{BB962C8B-B14F-4D97-AF65-F5344CB8AC3E}">
        <p14:creationId xmlns:p14="http://schemas.microsoft.com/office/powerpoint/2010/main" val="3989560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36FE5-6B82-4B36-836A-6191C19C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Editor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E58103-0A3A-469F-8063-4CBBFD8AC4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828F9-418F-42BD-B423-CB794BE3A2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725" y="759126"/>
            <a:ext cx="5414549" cy="398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16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Adjust Global Lighting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62806"/>
            <a:ext cx="7943512" cy="34178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Change the Skybox,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SkyLight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Fog, Sky Atmosphere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Create Entities with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Cubemap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Capture Components,</a:t>
            </a:r>
          </a:p>
          <a:p>
            <a:pPr lvl="1">
              <a:lnSpc>
                <a:spcPct val="150000"/>
              </a:lnSpc>
              <a:buClr>
                <a:schemeClr val="tx1">
                  <a:lumMod val="85000"/>
                </a:schemeClr>
              </a:buClr>
            </a:pP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GlobalSpecular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GlobalDiffuse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and Bake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Duplicate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GlobalSkyLight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Entity,</a:t>
            </a:r>
          </a:p>
          <a:p>
            <a:pPr lvl="1">
              <a:lnSpc>
                <a:spcPct val="150000"/>
              </a:lnSpc>
              <a:buClr>
                <a:schemeClr val="tx1">
                  <a:lumMod val="8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Replace with captured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cubemaps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Create Reflection Probe Entity and Bake</a:t>
            </a:r>
          </a:p>
        </p:txBody>
      </p:sp>
    </p:spTree>
    <p:extLst>
      <p:ext uri="{BB962C8B-B14F-4D97-AF65-F5344CB8AC3E}">
        <p14:creationId xmlns:p14="http://schemas.microsoft.com/office/powerpoint/2010/main" val="951446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D9426-69D0-4EF8-8436-C9D60EF6B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300" y="1534047"/>
            <a:ext cx="7943512" cy="1159800"/>
          </a:xfrm>
        </p:spPr>
        <p:txBody>
          <a:bodyPr/>
          <a:lstStyle/>
          <a:p>
            <a:r>
              <a:rPr lang="en-US" sz="4800" dirty="0"/>
              <a:t>Customize Level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63EA93-BDB2-466D-84C0-BF6C2507E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300" y="2714552"/>
            <a:ext cx="7943512" cy="428100"/>
          </a:xfrm>
        </p:spPr>
        <p:txBody>
          <a:bodyPr/>
          <a:lstStyle/>
          <a:p>
            <a:r>
              <a:rPr lang="en-US" sz="4000" dirty="0"/>
              <a:t>LIVE DEMO … Let’s do this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1C35-BFCE-4AF7-B929-E1A204909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8790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4.</a:t>
            </a:r>
            <a:r>
              <a:rPr lang="en" dirty="0"/>
              <a:t> </a:t>
            </a:r>
            <a:r>
              <a:rPr lang="en-US" dirty="0" err="1"/>
              <a:t>PostFX</a:t>
            </a:r>
            <a:r>
              <a:rPr lang="en-US" dirty="0"/>
              <a:t> Default Look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Adding some visual pizazz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5C5EF2FA-E729-461F-8F4C-6A6336E565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0740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D3FD0E-652D-4608-B0FA-2722CF2E510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6" y="345785"/>
            <a:ext cx="8264348" cy="4445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9FBC1-E320-486D-8DA7-C01FFB5A59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26" y="352670"/>
            <a:ext cx="8277148" cy="4451930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E7D5ECE-4816-48C9-9AD6-CF92C3E194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83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94351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are You?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109109"/>
            <a:ext cx="794351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</a:pP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Skill Level: Intermediate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Hobbyist, Indie or AAA Game Dev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Level Designers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Environment Artists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Someone who likes procedural design toolkits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51661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265482"/>
            <a:ext cx="794351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Customize the default level  (live demo)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99383"/>
            <a:ext cx="7943512" cy="34178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PostFX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Layer Component to Camera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Exposure Control Component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SSAO Component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Depth of Field Component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Bloom Component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 Chromatic Aberration Component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HDR Color Grading Component</a:t>
            </a:r>
          </a:p>
        </p:txBody>
      </p:sp>
    </p:spTree>
    <p:extLst>
      <p:ext uri="{BB962C8B-B14F-4D97-AF65-F5344CB8AC3E}">
        <p14:creationId xmlns:p14="http://schemas.microsoft.com/office/powerpoint/2010/main" val="648951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D9426-69D0-4EF8-8436-C9D60EF6B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300" y="1534047"/>
            <a:ext cx="7943512" cy="1159800"/>
          </a:xfrm>
        </p:spPr>
        <p:txBody>
          <a:bodyPr/>
          <a:lstStyle/>
          <a:p>
            <a:r>
              <a:rPr lang="en-US" sz="4800" dirty="0"/>
              <a:t>Post FX, Default Look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63EA93-BDB2-466D-84C0-BF6C2507E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300" y="2714552"/>
            <a:ext cx="7943512" cy="428100"/>
          </a:xfrm>
        </p:spPr>
        <p:txBody>
          <a:bodyPr/>
          <a:lstStyle/>
          <a:p>
            <a:r>
              <a:rPr lang="en-US" sz="4000" dirty="0"/>
              <a:t>LIVE DEMO … Let’s do this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1C35-BFCE-4AF7-B929-E1A204909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3057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r>
              <a:rPr lang="en" dirty="0">
                <a:solidFill>
                  <a:schemeClr val="accent1"/>
                </a:solidFill>
              </a:rPr>
              <a:t>.</a:t>
            </a:r>
            <a:r>
              <a:rPr lang="en" dirty="0"/>
              <a:t> </a:t>
            </a:r>
            <a:r>
              <a:rPr lang="en-US" dirty="0"/>
              <a:t>Building Blocks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Core Concepts: Let’s Get Procedural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E2BFAB8-DAE5-404F-AD83-EFE2857290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774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>
            <a:spLocks noGrp="1"/>
          </p:cNvSpPr>
          <p:nvPr>
            <p:ph type="body" idx="1"/>
          </p:nvPr>
        </p:nvSpPr>
        <p:spPr>
          <a:xfrm>
            <a:off x="855300" y="2161800"/>
            <a:ext cx="7943512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en" dirty="0"/>
              <a:t>“</a:t>
            </a:r>
            <a:r>
              <a:rPr lang="en-US" i="0" dirty="0"/>
              <a:t>Procedural</a:t>
            </a:r>
            <a:r>
              <a:rPr lang="en-US" b="0" i="0" dirty="0"/>
              <a:t> modeling </a:t>
            </a:r>
            <a:r>
              <a:rPr lang="en-US" i="0" dirty="0"/>
              <a:t>is</a:t>
            </a:r>
            <a:r>
              <a:rPr lang="en-US" b="0" i="0" dirty="0"/>
              <a:t> </a:t>
            </a:r>
            <a:r>
              <a:rPr lang="en-US" i="0" dirty="0"/>
              <a:t>an umbrella term for a number of techniques in computer graphics to create 3D models and textures from sets of rules</a:t>
            </a:r>
            <a:r>
              <a:rPr lang="en-US" b="0" i="0" dirty="0"/>
              <a:t>. L-Systems, fractals, and generative modeling are procedural modeling techniques since they apply algorithms for producing scenes.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08596F-D7DD-4609-AC47-9F566BA96A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426" y="338900"/>
            <a:ext cx="8277148" cy="4451929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E24AEAAA-D353-458D-8DE2-D189496AFF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183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Color Block Prefabs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89604"/>
            <a:ext cx="7943512" cy="3033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Create several materials of varied color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Create Entity and Add Mesh Component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Load the Block_1m FBX asset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the Material Component, load first material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Duplicate block entity 5 more times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Change the material assignment on each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Save each as a prefab</a:t>
            </a:r>
          </a:p>
        </p:txBody>
      </p:sp>
    </p:spTree>
    <p:extLst>
      <p:ext uri="{BB962C8B-B14F-4D97-AF65-F5344CB8AC3E}">
        <p14:creationId xmlns:p14="http://schemas.microsoft.com/office/powerpoint/2010/main" val="84855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56CDDB-775D-46A1-BFDB-02B4A85A9D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827" y="345786"/>
            <a:ext cx="8264345" cy="4445044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2297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About Dynamic Vegetation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89604"/>
            <a:ext cx="7943512" cy="3033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Let’s abuse </a:t>
            </a:r>
            <a:r>
              <a:rPr lang="en-US" b="1" u="sng" dirty="0">
                <a:solidFill>
                  <a:schemeClr val="tx1">
                    <a:lumMod val="75000"/>
                  </a:schemeClr>
                </a:solidFill>
              </a:rPr>
              <a:t>Dynamic Vegetation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Gradient Signals  ( </a:t>
            </a:r>
            <a:r>
              <a:rPr lang="en-US" b="1" u="sng" dirty="0">
                <a:solidFill>
                  <a:schemeClr val="tx1">
                    <a:lumMod val="75000"/>
                  </a:schemeClr>
                </a:solidFill>
              </a:rPr>
              <a:t>procedural noise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, images, etc.)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Semantic World Design ( surface data </a:t>
            </a:r>
            <a:r>
              <a:rPr lang="en-US" b="1" u="sng" dirty="0">
                <a:solidFill>
                  <a:schemeClr val="tx1">
                    <a:lumMod val="75000"/>
                  </a:schemeClr>
                </a:solidFill>
              </a:rPr>
              <a:t>tags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)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Landscape Canvas ( world graph, signal composition )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Decorative Object Placement System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E.g. Spawns Prefabs</a:t>
            </a:r>
          </a:p>
        </p:txBody>
      </p:sp>
    </p:spTree>
    <p:extLst>
      <p:ext uri="{BB962C8B-B14F-4D97-AF65-F5344CB8AC3E}">
        <p14:creationId xmlns:p14="http://schemas.microsoft.com/office/powerpoint/2010/main" val="11834146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Create Building Blocks World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89604"/>
            <a:ext cx="7943512" cy="3033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New Level: ‘Save as …’ My-Block-World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Select the Level Entity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Add Vegetation System Settings Component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View Area Grid Size = 30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Sector Point Density = 10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Sector Size in Meters = 10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Sector Point Snap Mode = Center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33C82B-CBC1-4F48-8323-7FC37CA147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9265" y="2406460"/>
            <a:ext cx="3099547" cy="16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3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up World Data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89604"/>
            <a:ext cx="7943512" cy="3033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Dyn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Veg wants to plant on Terrain</a:t>
            </a:r>
            <a:endParaRPr lang="en-US" b="1" u="sng" dirty="0">
              <a:solidFill>
                <a:schemeClr val="tx1">
                  <a:lumMod val="75000"/>
                </a:schemeClr>
              </a:solidFill>
            </a:endParaRP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Select the Ground entity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Mesh Surface Tag Emitter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Press the + to add a tag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Set tag pulldown to = terrain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84C6A-11A1-40E3-9631-47240D04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30" y="3804277"/>
            <a:ext cx="5067739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95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114E5E-10C6-4B85-8287-A66369B80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25" y="258596"/>
            <a:ext cx="7835549" cy="44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275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Set up Landscape Canvas ( Live Demo )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89604"/>
            <a:ext cx="7943512" cy="30337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Landscape Canvas is a Visual Graph Tool</a:t>
            </a:r>
            <a:endParaRPr lang="en-US" b="1" u="sng" dirty="0">
              <a:solidFill>
                <a:schemeClr val="tx1">
                  <a:lumMod val="75000"/>
                </a:schemeClr>
              </a:solidFill>
            </a:endParaRP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For Procedural Terrain, Vegetation, Landscaping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Create an Entity named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BuildingBlocks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Add the Landscape Canvas Component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097BA-1EF4-4C3C-85A1-0D830CEB4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48" y="3542283"/>
            <a:ext cx="5128704" cy="7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4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7CE5D-4FB9-483B-A576-91AB562291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89" y="334845"/>
            <a:ext cx="8231421" cy="445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83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D9426-69D0-4EF8-8436-C9D60EF6B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300" y="1534047"/>
            <a:ext cx="7943512" cy="1159800"/>
          </a:xfrm>
        </p:spPr>
        <p:txBody>
          <a:bodyPr/>
          <a:lstStyle/>
          <a:p>
            <a:r>
              <a:rPr lang="en-US" sz="4800" dirty="0"/>
              <a:t>Building Blocks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63EA93-BDB2-466D-84C0-BF6C2507E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300" y="2714552"/>
            <a:ext cx="7943512" cy="428100"/>
          </a:xfrm>
        </p:spPr>
        <p:txBody>
          <a:bodyPr/>
          <a:lstStyle/>
          <a:p>
            <a:r>
              <a:rPr lang="en-US" sz="4000" dirty="0"/>
              <a:t>LIVE DEMO … Let’s do this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1C35-BFCE-4AF7-B929-E1A204909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2547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6.</a:t>
            </a:r>
            <a:r>
              <a:rPr lang="en" dirty="0"/>
              <a:t> </a:t>
            </a:r>
            <a:r>
              <a:rPr lang="en-US" dirty="0"/>
              <a:t>Terrain Basics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Core Concepts: Let’s Get Procedural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E2BFAB8-DAE5-404F-AD83-EFE2857290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151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F09E04-B50A-4DCF-ACD4-C978986E32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6" y="352317"/>
            <a:ext cx="8185328" cy="4445397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EBCA7-DF99-47D6-90FA-3E45C6A46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6" y="345786"/>
            <a:ext cx="8185328" cy="44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265482"/>
            <a:ext cx="794351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Simple Terrain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99383"/>
            <a:ext cx="7943512" cy="34178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Level Entity: Terrain System Components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Set up Terrain World Box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Set up Landscape Canvas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Set up Fast Noise  ( bumpy procedural noise )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Set up Terrain Layer  ( heightfield )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Assign Terrain Material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967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D9426-69D0-4EF8-8436-C9D60EF6B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300" y="1534047"/>
            <a:ext cx="7943512" cy="1159800"/>
          </a:xfrm>
        </p:spPr>
        <p:txBody>
          <a:bodyPr/>
          <a:lstStyle/>
          <a:p>
            <a:r>
              <a:rPr lang="en-US" sz="4800" dirty="0"/>
              <a:t>Terrain Basics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63EA93-BDB2-466D-84C0-BF6C2507E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300" y="2714552"/>
            <a:ext cx="7943512" cy="428100"/>
          </a:xfrm>
        </p:spPr>
        <p:txBody>
          <a:bodyPr/>
          <a:lstStyle/>
          <a:p>
            <a:r>
              <a:rPr lang="en-US" sz="4000" dirty="0"/>
              <a:t>LIVE DEMO … Let’s do this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1C35-BFCE-4AF7-B929-E1A204909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1148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6</a:t>
            </a:r>
            <a:r>
              <a:rPr lang="en-US" dirty="0">
                <a:solidFill>
                  <a:schemeClr val="accent1"/>
                </a:solidFill>
              </a:rPr>
              <a:t>B</a:t>
            </a:r>
            <a:r>
              <a:rPr lang="en" dirty="0">
                <a:solidFill>
                  <a:schemeClr val="accent1"/>
                </a:solidFill>
              </a:rPr>
              <a:t>.</a:t>
            </a:r>
            <a:r>
              <a:rPr lang="en" dirty="0"/>
              <a:t> </a:t>
            </a:r>
            <a:r>
              <a:rPr lang="en-US" dirty="0"/>
              <a:t>Macro Color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Concept: External Data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E2BFAB8-DAE5-404F-AD83-EFE2857290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2428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6EBCA7-DF99-47D6-90FA-3E45C6A46B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6" y="345786"/>
            <a:ext cx="8185328" cy="44453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EE0FB0-9AD0-4B7F-8B64-94EF89B6BC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6" y="345786"/>
            <a:ext cx="8185329" cy="444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265482"/>
            <a:ext cx="794351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Terrain Macro Material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99383"/>
            <a:ext cx="7943512" cy="34178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Bake heightmap out with Gradient Baker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Take heightmap into Terrain DCC tool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 used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hlinkClick r:id="rId3"/>
              </a:rPr>
              <a:t>Quadspinner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/>
              </a:rPr>
              <a:t> Gaea 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Generate new Terrain outputs …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Macro Color, Normal and some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Splatmaps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5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6AE8-5485-41CD-946C-4202ED25F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Concepts and Understanding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0CF7D-11B4-45DC-A2E3-EAAEBE0AA2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4A6DE-F706-4213-9F9C-497DAC581E2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50660" y="1492762"/>
            <a:ext cx="7943850" cy="3113651"/>
          </a:xfrm>
        </p:spPr>
        <p:txBody>
          <a:bodyPr/>
          <a:lstStyle/>
          <a:p>
            <a:pPr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I’d like you to walk away with …</a:t>
            </a:r>
          </a:p>
          <a:p>
            <a:pPr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Zero to Beautiful Accelerated ( Work Faster )</a:t>
            </a:r>
          </a:p>
          <a:p>
            <a:pPr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Executing Quality at Scale ( Work Bigger )</a:t>
            </a:r>
          </a:p>
          <a:p>
            <a:pPr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Procedural Design: Landscapes, Terrain, Biomes</a:t>
            </a:r>
          </a:p>
          <a:p>
            <a:pPr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HDR Environmental Lighting and Post FX</a:t>
            </a:r>
          </a:p>
          <a:p>
            <a:pPr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Open 3D Engine can make beautiful worlds</a:t>
            </a:r>
          </a:p>
          <a:p>
            <a:pPr>
              <a:lnSpc>
                <a:spcPct val="114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It is still early ( there is engine work left to do)</a:t>
            </a:r>
          </a:p>
        </p:txBody>
      </p:sp>
    </p:spTree>
    <p:extLst>
      <p:ext uri="{BB962C8B-B14F-4D97-AF65-F5344CB8AC3E}">
        <p14:creationId xmlns:p14="http://schemas.microsoft.com/office/powerpoint/2010/main" val="1560845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D9426-69D0-4EF8-8436-C9D60EF6B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300" y="1534047"/>
            <a:ext cx="7943512" cy="1159800"/>
          </a:xfrm>
        </p:spPr>
        <p:txBody>
          <a:bodyPr/>
          <a:lstStyle/>
          <a:p>
            <a:r>
              <a:rPr lang="en-US" sz="4800" dirty="0"/>
              <a:t>Terrain Macro Color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63EA93-BDB2-466D-84C0-BF6C2507E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300" y="2714552"/>
            <a:ext cx="7943512" cy="428100"/>
          </a:xfrm>
        </p:spPr>
        <p:txBody>
          <a:bodyPr/>
          <a:lstStyle/>
          <a:p>
            <a:r>
              <a:rPr lang="en-US" sz="4000" dirty="0"/>
              <a:t>LIVE DEMO … Let’s do this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1C35-BFCE-4AF7-B929-E1A204909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6570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6</a:t>
            </a:r>
            <a:r>
              <a:rPr lang="en-US" dirty="0"/>
              <a:t>C</a:t>
            </a:r>
            <a:r>
              <a:rPr lang="en" dirty="0">
                <a:solidFill>
                  <a:schemeClr val="accent1"/>
                </a:solidFill>
              </a:rPr>
              <a:t>.</a:t>
            </a:r>
            <a:r>
              <a:rPr lang="en" dirty="0"/>
              <a:t> </a:t>
            </a:r>
            <a:r>
              <a:rPr lang="en-US" dirty="0"/>
              <a:t>Detail Blending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Concept: Blending Materials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E2BFAB8-DAE5-404F-AD83-EFE2857290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8122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BDC8D-A180-4BF1-9CC3-02943866D5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6" y="345786"/>
            <a:ext cx="8185328" cy="44453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A8B883-510D-4129-A2F9-F61385ACE0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6" y="345786"/>
            <a:ext cx="8185329" cy="4445397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F6BEB8-A67A-4CAD-84E5-9BC3784322FA}"/>
              </a:ext>
            </a:extLst>
          </p:cNvPr>
          <p:cNvSpPr/>
          <p:nvPr/>
        </p:nvSpPr>
        <p:spPr>
          <a:xfrm>
            <a:off x="3352800" y="2311879"/>
            <a:ext cx="3393057" cy="2231366"/>
          </a:xfrm>
          <a:prstGeom prst="ellipse">
            <a:avLst/>
          </a:prstGeom>
          <a:solidFill>
            <a:srgbClr val="FF0000">
              <a:alpha val="1961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3B15E9-4EA7-43D3-985D-027C290E3443}"/>
              </a:ext>
            </a:extLst>
          </p:cNvPr>
          <p:cNvSpPr/>
          <p:nvPr/>
        </p:nvSpPr>
        <p:spPr>
          <a:xfrm>
            <a:off x="2932981" y="950387"/>
            <a:ext cx="4111925" cy="914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Blend Multiple Materials</a:t>
            </a:r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With Height Bias</a:t>
            </a:r>
          </a:p>
        </p:txBody>
      </p:sp>
    </p:spTree>
    <p:extLst>
      <p:ext uri="{BB962C8B-B14F-4D97-AF65-F5344CB8AC3E}">
        <p14:creationId xmlns:p14="http://schemas.microsoft.com/office/powerpoint/2010/main" val="209942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265482"/>
            <a:ext cx="794351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Terrain Material Blending  ( Live Demo )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99383"/>
            <a:ext cx="7943512" cy="34178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Set up Gradient Mask  ( for Rocky Dirt )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Set up Terrain Surface Gradient List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Create a High-Pass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TerrainDetailMaterial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Set up Terrain Surface Materials List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Tweak material height biased blending params</a:t>
            </a:r>
          </a:p>
        </p:txBody>
      </p:sp>
    </p:spTree>
    <p:extLst>
      <p:ext uri="{BB962C8B-B14F-4D97-AF65-F5344CB8AC3E}">
        <p14:creationId xmlns:p14="http://schemas.microsoft.com/office/powerpoint/2010/main" val="1240586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D9426-69D0-4EF8-8436-C9D60EF6B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300" y="1534047"/>
            <a:ext cx="7943512" cy="1159800"/>
          </a:xfrm>
        </p:spPr>
        <p:txBody>
          <a:bodyPr/>
          <a:lstStyle/>
          <a:p>
            <a:r>
              <a:rPr lang="en-US" sz="4800" dirty="0"/>
              <a:t>Detail Blending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63EA93-BDB2-466D-84C0-BF6C2507E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300" y="2714552"/>
            <a:ext cx="7943512" cy="428100"/>
          </a:xfrm>
        </p:spPr>
        <p:txBody>
          <a:bodyPr/>
          <a:lstStyle/>
          <a:p>
            <a:r>
              <a:rPr lang="en-US" sz="4000" dirty="0"/>
              <a:t>LIVE DEMO … Let’s do this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1C35-BFCE-4AF7-B929-E1A204909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6697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r>
              <a:rPr lang="en" dirty="0">
                <a:solidFill>
                  <a:schemeClr val="accent1"/>
                </a:solidFill>
              </a:rPr>
              <a:t>.</a:t>
            </a:r>
            <a:r>
              <a:rPr lang="en" dirty="0"/>
              <a:t> </a:t>
            </a:r>
            <a:r>
              <a:rPr lang="en-US" dirty="0"/>
              <a:t>Procedural Biomes</a:t>
            </a:r>
            <a:endParaRPr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/>
              <a:t>Advanced Concepts at Scale</a:t>
            </a:r>
            <a:endParaRPr dirty="0"/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4E2BFAB8-DAE5-404F-AD83-EFE2857290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7329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B9F52-71F7-4223-9DF4-585AA6A349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4" y="345786"/>
            <a:ext cx="8185329" cy="4445397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84005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6D9426-69D0-4EF8-8436-C9D60EF6B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300" y="1597956"/>
            <a:ext cx="7943512" cy="1159800"/>
          </a:xfrm>
        </p:spPr>
        <p:txBody>
          <a:bodyPr/>
          <a:lstStyle/>
          <a:p>
            <a:r>
              <a:rPr lang="en-US" sz="4800" dirty="0"/>
              <a:t>Designing Biomes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063EA93-BDB2-466D-84C0-BF6C2507E1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300" y="2757756"/>
            <a:ext cx="7943512" cy="428100"/>
          </a:xfrm>
        </p:spPr>
        <p:txBody>
          <a:bodyPr/>
          <a:lstStyle/>
          <a:p>
            <a:r>
              <a:rPr lang="en-US" sz="4000" dirty="0"/>
              <a:t>LIVE DEMO … Let’s do this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B1C35-BFCE-4AF7-B929-E1A204909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787731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BC806-8B49-4792-9B49-1E55A67A99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6" y="352317"/>
            <a:ext cx="8185328" cy="4445397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0747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265482"/>
            <a:ext cx="794351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Decorative Object Prefabs</a:t>
            </a:r>
            <a:endParaRPr dirty="0"/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4294967295"/>
          </p:nvPr>
        </p:nvSpPr>
        <p:spPr>
          <a:xfrm>
            <a:off x="855300" y="899383"/>
            <a:ext cx="7943512" cy="34178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Open level: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EnvArt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-Prefab-Zoo</a:t>
            </a:r>
          </a:p>
          <a:p>
            <a:pPr marL="533400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Create a Prefab per-object</a:t>
            </a:r>
          </a:p>
          <a:p>
            <a:pPr marL="990600" lvl="1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Mesh Component</a:t>
            </a:r>
          </a:p>
          <a:p>
            <a:pPr marL="990600" lvl="1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Material Component  ( assign materials )</a:t>
            </a:r>
          </a:p>
          <a:p>
            <a:pPr marL="990600" lvl="1" indent="-457200">
              <a:lnSpc>
                <a:spcPct val="150000"/>
              </a:lnSpc>
              <a:buClr>
                <a:schemeClr val="tx1">
                  <a:lumMod val="85000"/>
                </a:schemeClr>
              </a:buClr>
              <a:buFont typeface="Barlow Light"/>
              <a:buAutoNum type="arabicPeriod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Right-click: ‘Create Prefab …’</a:t>
            </a:r>
          </a:p>
        </p:txBody>
      </p:sp>
    </p:spTree>
    <p:extLst>
      <p:ext uri="{BB962C8B-B14F-4D97-AF65-F5344CB8AC3E}">
        <p14:creationId xmlns:p14="http://schemas.microsoft.com/office/powerpoint/2010/main" val="93631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943512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Worlds need content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794351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Open 3D Engine … yes, I am plugging our tools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3D Models, PBR Materials and texture maps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HDRi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/ IBL, skybox and lighting resources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3D Digital Content Creation tools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Image Editors, and Material Authoring tools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Terrain data like heightfields, and color maps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Terrain Editors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266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75D806-C69B-471F-9EB5-51C93FA1251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5" y="345786"/>
            <a:ext cx="8185329" cy="4445397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0862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343C4C-5A15-4229-A830-817913693E9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5" y="345787"/>
            <a:ext cx="8185330" cy="4445398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4143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FF8CB-B159-4E52-9827-FFE1D29321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34" y="345786"/>
            <a:ext cx="8185329" cy="4445397"/>
          </a:xfrm>
          <a:prstGeom prst="rect">
            <a:avLst/>
          </a:prstGeom>
        </p:spPr>
      </p:pic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921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98812" y="4872182"/>
            <a:ext cx="331987" cy="255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114E5E-10C6-4B85-8287-A66369B804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225" y="258596"/>
            <a:ext cx="7835549" cy="44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131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75A02A-48FA-4F3C-AA46-E2ACB91D4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800" dirty="0">
                <a:solidFill>
                  <a:srgbClr val="FF9E44"/>
                </a:solidFill>
              </a:rPr>
              <a:t>Q and A</a:t>
            </a:r>
          </a:p>
        </p:txBody>
      </p:sp>
      <p:sp>
        <p:nvSpPr>
          <p:cNvPr id="7" name="Google Shape;8;p1">
            <a:extLst>
              <a:ext uri="{FF2B5EF4-FFF2-40B4-BE49-F238E27FC236}">
                <a16:creationId xmlns:a16="http://schemas.microsoft.com/office/drawing/2014/main" id="{61B90CEE-BD45-4FDB-B52B-C7A7F3EE78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213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D1FE3B-7542-4690-AAB8-D3BE40B90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00" y="265482"/>
            <a:ext cx="7943512" cy="396300"/>
          </a:xfrm>
        </p:spPr>
        <p:txBody>
          <a:bodyPr/>
          <a:lstStyle/>
          <a:p>
            <a:r>
              <a:rPr lang="en-US" dirty="0"/>
              <a:t>CC BY-4.0 Assets used in this Workshop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A9EB9-5F96-436E-B32F-398512CFC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2C06FC-1C53-4D8E-9548-08E1C091335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55300" y="778951"/>
            <a:ext cx="7943512" cy="402410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"Free Realistic Succulent Plants Pack" (</a:t>
            </a:r>
            <a:r>
              <a:rPr lang="en-US" sz="1200" dirty="0">
                <a:hlinkClick r:id="rId2"/>
              </a:rPr>
              <a:t>Free Realistic Succulent Plants Pack - Download Free 3D model by </a:t>
            </a:r>
            <a:r>
              <a:rPr lang="en-US" sz="1200" dirty="0" err="1">
                <a:hlinkClick r:id="rId2"/>
              </a:rPr>
              <a:t>TreDè</a:t>
            </a:r>
            <a:r>
              <a:rPr lang="en-US" sz="1200" dirty="0">
                <a:hlinkClick r:id="rId2"/>
              </a:rPr>
              <a:t> (@</a:t>
            </a:r>
            <a:r>
              <a:rPr lang="en-US" sz="1200" dirty="0" err="1">
                <a:hlinkClick r:id="rId2"/>
              </a:rPr>
              <a:t>luigi_disilvestre</a:t>
            </a:r>
            <a:r>
              <a:rPr lang="en-US" sz="1200" dirty="0">
                <a:hlinkClick r:id="rId2"/>
              </a:rPr>
              <a:t>) [6a22ed2] - </a:t>
            </a:r>
            <a:r>
              <a:rPr lang="en-US" sz="1200" dirty="0" err="1">
                <a:hlinkClick r:id="rId2"/>
              </a:rPr>
              <a:t>Sketchfab</a:t>
            </a:r>
            <a:r>
              <a:rPr lang="en-US" sz="1200" dirty="0"/>
              <a:t>) by </a:t>
            </a:r>
            <a:r>
              <a:rPr lang="en-US" sz="1200" dirty="0" err="1"/>
              <a:t>TreDè</a:t>
            </a:r>
            <a:r>
              <a:rPr lang="en-US" sz="1200" dirty="0"/>
              <a:t> is licensed under Creative Commons Attribution (</a:t>
            </a:r>
            <a:r>
              <a:rPr lang="en-US" sz="1200" dirty="0">
                <a:hlinkClick r:id="rId3"/>
              </a:rPr>
              <a:t>http://creativecommons.org/licenses/by/4.0/</a:t>
            </a:r>
            <a:r>
              <a:rPr lang="en-US" sz="12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"Free Rock Assets Pack" (</a:t>
            </a:r>
            <a:r>
              <a:rPr lang="en-US" sz="1200" dirty="0">
                <a:hlinkClick r:id="rId4"/>
              </a:rPr>
              <a:t>Free Rock Assets Pack - Download Free 3D model by </a:t>
            </a:r>
            <a:r>
              <a:rPr lang="en-US" sz="1200" dirty="0" err="1">
                <a:hlinkClick r:id="rId4"/>
              </a:rPr>
              <a:t>JonhGillessen</a:t>
            </a:r>
            <a:r>
              <a:rPr lang="en-US" sz="1200" dirty="0">
                <a:hlinkClick r:id="rId4"/>
              </a:rPr>
              <a:t> [227f976] - </a:t>
            </a:r>
            <a:r>
              <a:rPr lang="en-US" sz="1200" dirty="0" err="1">
                <a:hlinkClick r:id="rId4"/>
              </a:rPr>
              <a:t>Sketchfab</a:t>
            </a:r>
            <a:r>
              <a:rPr lang="en-US" sz="1200" dirty="0"/>
              <a:t>) by </a:t>
            </a:r>
            <a:r>
              <a:rPr lang="en-US" sz="1200" dirty="0" err="1"/>
              <a:t>JonhGillessen</a:t>
            </a:r>
            <a:r>
              <a:rPr lang="en-US" sz="1200" dirty="0"/>
              <a:t> is licensed under Creative Commons Attribution (</a:t>
            </a:r>
            <a:r>
              <a:rPr lang="en-US" sz="1200" dirty="0">
                <a:hlinkClick r:id="rId3"/>
              </a:rPr>
              <a:t>http://creativecommons.org/licenses/by/4.0/</a:t>
            </a:r>
            <a:r>
              <a:rPr lang="en-US" sz="12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"Grass patches" (</a:t>
            </a:r>
            <a:r>
              <a:rPr lang="en-US" sz="1200" dirty="0">
                <a:hlinkClick r:id="rId5"/>
              </a:rPr>
              <a:t>Grass patches - Download Free 3D model by </a:t>
            </a:r>
            <a:r>
              <a:rPr lang="en-US" sz="1200" dirty="0" err="1">
                <a:hlinkClick r:id="rId5"/>
              </a:rPr>
              <a:t>DJMaesen</a:t>
            </a:r>
            <a:r>
              <a:rPr lang="en-US" sz="1200" dirty="0">
                <a:hlinkClick r:id="rId5"/>
              </a:rPr>
              <a:t> (@</a:t>
            </a:r>
            <a:r>
              <a:rPr lang="en-US" sz="1200" dirty="0" err="1">
                <a:hlinkClick r:id="rId5"/>
              </a:rPr>
              <a:t>bumstrum</a:t>
            </a:r>
            <a:r>
              <a:rPr lang="en-US" sz="1200" dirty="0">
                <a:hlinkClick r:id="rId5"/>
              </a:rPr>
              <a:t>) [6952780] - </a:t>
            </a:r>
            <a:r>
              <a:rPr lang="en-US" sz="1200" dirty="0" err="1">
                <a:hlinkClick r:id="rId5"/>
              </a:rPr>
              <a:t>Sketchfab</a:t>
            </a:r>
            <a:r>
              <a:rPr lang="en-US" sz="1200" dirty="0"/>
              <a:t>) by </a:t>
            </a:r>
            <a:r>
              <a:rPr lang="en-US" sz="1200" dirty="0" err="1"/>
              <a:t>DJMaesen</a:t>
            </a:r>
            <a:r>
              <a:rPr lang="en-US" sz="1200" dirty="0"/>
              <a:t> is licensed under Creative Commons Attribution (</a:t>
            </a:r>
            <a:r>
              <a:rPr lang="en-US" sz="1200" dirty="0">
                <a:hlinkClick r:id="rId3"/>
              </a:rPr>
              <a:t>http://creativecommons.org/licenses/by/4.0/</a:t>
            </a:r>
            <a:r>
              <a:rPr lang="en-US" sz="12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"</a:t>
            </a:r>
            <a:r>
              <a:rPr lang="en-US" sz="1200" dirty="0" err="1"/>
              <a:t>Lowpoly</a:t>
            </a:r>
            <a:r>
              <a:rPr lang="en-US" sz="1200" dirty="0"/>
              <a:t> Rocks - 1" (</a:t>
            </a:r>
            <a:r>
              <a:rPr lang="en-US" sz="1200" dirty="0" err="1">
                <a:hlinkClick r:id="rId6"/>
              </a:rPr>
              <a:t>Lowpoly</a:t>
            </a:r>
            <a:r>
              <a:rPr lang="en-US" sz="1200" dirty="0">
                <a:hlinkClick r:id="rId6"/>
              </a:rPr>
              <a:t> Rocks - 1 - Download Free 3D model by </a:t>
            </a:r>
            <a:r>
              <a:rPr lang="en-US" sz="1200" dirty="0" err="1">
                <a:hlinkClick r:id="rId6"/>
              </a:rPr>
              <a:t>Loïc</a:t>
            </a:r>
            <a:r>
              <a:rPr lang="en-US" sz="1200" dirty="0">
                <a:hlinkClick r:id="rId6"/>
              </a:rPr>
              <a:t> </a:t>
            </a:r>
            <a:r>
              <a:rPr lang="en-US" sz="1200" dirty="0" err="1">
                <a:hlinkClick r:id="rId6"/>
              </a:rPr>
              <a:t>Norgeot</a:t>
            </a:r>
            <a:r>
              <a:rPr lang="en-US" sz="1200" dirty="0">
                <a:hlinkClick r:id="rId6"/>
              </a:rPr>
              <a:t> (@</a:t>
            </a:r>
            <a:r>
              <a:rPr lang="en-US" sz="1200" dirty="0" err="1">
                <a:hlinkClick r:id="rId6"/>
              </a:rPr>
              <a:t>norgeotloic</a:t>
            </a:r>
            <a:r>
              <a:rPr lang="en-US" sz="1200" dirty="0">
                <a:hlinkClick r:id="rId6"/>
              </a:rPr>
              <a:t>) [d9ffac9] - </a:t>
            </a:r>
            <a:r>
              <a:rPr lang="en-US" sz="1200" dirty="0" err="1">
                <a:hlinkClick r:id="rId6"/>
              </a:rPr>
              <a:t>Sketchfab</a:t>
            </a:r>
            <a:r>
              <a:rPr lang="en-US" sz="1200" dirty="0"/>
              <a:t>) by </a:t>
            </a:r>
            <a:r>
              <a:rPr lang="en-US" sz="1200" dirty="0" err="1"/>
              <a:t>Loïc</a:t>
            </a:r>
            <a:r>
              <a:rPr lang="en-US" sz="1200" dirty="0"/>
              <a:t> </a:t>
            </a:r>
            <a:r>
              <a:rPr lang="en-US" sz="1200" dirty="0" err="1"/>
              <a:t>Norgeot</a:t>
            </a:r>
            <a:r>
              <a:rPr lang="en-US" sz="1200" dirty="0"/>
              <a:t> is licensed under Creative Commons Attribution (</a:t>
            </a:r>
            <a:r>
              <a:rPr lang="en-US" sz="1200" dirty="0">
                <a:hlinkClick r:id="rId3"/>
              </a:rPr>
              <a:t>http://creativecommons.org/licenses/by/4.0/</a:t>
            </a:r>
            <a:r>
              <a:rPr lang="en-US" sz="12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"Obelisk" (</a:t>
            </a:r>
            <a:r>
              <a:rPr lang="en-US" sz="1200" dirty="0">
                <a:hlinkClick r:id="rId7"/>
              </a:rPr>
              <a:t>Obelisk - Download Free 3D model by </a:t>
            </a:r>
            <a:r>
              <a:rPr lang="en-US" sz="1200" dirty="0" err="1">
                <a:hlinkClick r:id="rId7"/>
              </a:rPr>
              <a:t>Ankledot</a:t>
            </a:r>
            <a:r>
              <a:rPr lang="en-US" sz="1200" dirty="0">
                <a:hlinkClick r:id="rId7"/>
              </a:rPr>
              <a:t> [0b4dc3d] - </a:t>
            </a:r>
            <a:r>
              <a:rPr lang="en-US" sz="1200" dirty="0" err="1">
                <a:hlinkClick r:id="rId7"/>
              </a:rPr>
              <a:t>Sketchfab</a:t>
            </a:r>
            <a:r>
              <a:rPr lang="en-US" sz="1200" dirty="0"/>
              <a:t>) by </a:t>
            </a:r>
            <a:r>
              <a:rPr lang="en-US" sz="1200" dirty="0" err="1"/>
              <a:t>Ankledot</a:t>
            </a:r>
            <a:r>
              <a:rPr lang="en-US" sz="1200" dirty="0"/>
              <a:t> is licensed under Creative Commons Attribution (</a:t>
            </a:r>
            <a:r>
              <a:rPr lang="en-US" sz="1200" dirty="0">
                <a:hlinkClick r:id="rId3"/>
              </a:rPr>
              <a:t>http://creativecommons.org/licenses/by/4.0/</a:t>
            </a:r>
            <a:r>
              <a:rPr lang="en-US" sz="12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"Pyramid [FREE]" (</a:t>
            </a:r>
            <a:r>
              <a:rPr lang="en-US" sz="1200" dirty="0">
                <a:hlinkClick r:id="rId8"/>
              </a:rPr>
              <a:t>Pyramid [FREE] - Download Free 3D model by Robin Butler (@</a:t>
            </a:r>
            <a:r>
              <a:rPr lang="en-US" sz="1200" dirty="0" err="1">
                <a:hlinkClick r:id="rId8"/>
              </a:rPr>
              <a:t>StarTrekGuy</a:t>
            </a:r>
            <a:r>
              <a:rPr lang="en-US" sz="1200" dirty="0">
                <a:hlinkClick r:id="rId8"/>
              </a:rPr>
              <a:t>) [9d95add] - </a:t>
            </a:r>
            <a:r>
              <a:rPr lang="en-US" sz="1200" dirty="0" err="1">
                <a:hlinkClick r:id="rId8"/>
              </a:rPr>
              <a:t>Sketchfab</a:t>
            </a:r>
            <a:r>
              <a:rPr lang="en-US" sz="1200" dirty="0"/>
              <a:t>) by Robin Butler is licensed under Creative Commons Attribution (</a:t>
            </a:r>
            <a:r>
              <a:rPr lang="en-US" sz="1200" dirty="0">
                <a:hlinkClick r:id="rId3"/>
              </a:rPr>
              <a:t>http://creativecommons.org/licenses/by/4.0/</a:t>
            </a:r>
            <a:r>
              <a:rPr lang="en-US" sz="12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"Simple grass chunks" (</a:t>
            </a:r>
            <a:r>
              <a:rPr lang="en-US" sz="1200" dirty="0">
                <a:hlinkClick r:id="rId9"/>
              </a:rPr>
              <a:t>Simple grass chunks - Download Free 3D model by 3dhdscan [eb4f6dc] - </a:t>
            </a:r>
            <a:r>
              <a:rPr lang="en-US" sz="1200" dirty="0" err="1">
                <a:hlinkClick r:id="rId9"/>
              </a:rPr>
              <a:t>Sketchfab</a:t>
            </a:r>
            <a:r>
              <a:rPr lang="en-US" sz="1200" dirty="0"/>
              <a:t>) by 3dhdscan is licensed under Creative Commons Attribution (</a:t>
            </a:r>
            <a:r>
              <a:rPr lang="en-US" sz="1200" dirty="0">
                <a:hlinkClick r:id="rId3"/>
              </a:rPr>
              <a:t>http://creativecommons.org/licenses/by/4.0/</a:t>
            </a:r>
            <a:r>
              <a:rPr lang="en-US" sz="12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"Stone obelisk" (</a:t>
            </a:r>
            <a:r>
              <a:rPr lang="en-US" sz="1200" dirty="0">
                <a:hlinkClick r:id="rId10"/>
              </a:rPr>
              <a:t>Stone obelisk - Download Free 3D model by </a:t>
            </a:r>
            <a:r>
              <a:rPr lang="en-US" sz="1200" dirty="0" err="1">
                <a:hlinkClick r:id="rId10"/>
              </a:rPr>
              <a:t>alexknight</a:t>
            </a:r>
            <a:r>
              <a:rPr lang="en-US" sz="1200" dirty="0">
                <a:hlinkClick r:id="rId10"/>
              </a:rPr>
              <a:t> [d1652a1] - </a:t>
            </a:r>
            <a:r>
              <a:rPr lang="en-US" sz="1200" dirty="0" err="1">
                <a:hlinkClick r:id="rId10"/>
              </a:rPr>
              <a:t>Sketchfab</a:t>
            </a:r>
            <a:r>
              <a:rPr lang="en-US" sz="1200" dirty="0"/>
              <a:t>) by </a:t>
            </a:r>
            <a:r>
              <a:rPr lang="en-US" sz="1200" dirty="0" err="1"/>
              <a:t>alexknight</a:t>
            </a:r>
            <a:r>
              <a:rPr lang="en-US" sz="1200" dirty="0"/>
              <a:t> is licensed under Creative Commons Attribution (</a:t>
            </a:r>
            <a:r>
              <a:rPr lang="en-US" sz="1200" dirty="0">
                <a:hlinkClick r:id="rId3"/>
              </a:rPr>
              <a:t>http://creativecommons.org/licenses/by/4.0/</a:t>
            </a:r>
            <a:r>
              <a:rPr lang="en-US" sz="1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012968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FA2924E2-7867-4A22-B1C4-967F524CA471}"/>
              </a:ext>
            </a:extLst>
          </p:cNvPr>
          <p:cNvSpPr txBox="1">
            <a:spLocks/>
          </p:cNvSpPr>
          <p:nvPr/>
        </p:nvSpPr>
        <p:spPr>
          <a:xfrm>
            <a:off x="742229" y="122904"/>
            <a:ext cx="7693848" cy="369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"/>
              <a:buNone/>
              <a:defRPr sz="2400" b="1" i="0" u="none" strike="noStrike" cap="none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/>
            <a:r>
              <a:rPr lang="en-US" sz="8800" dirty="0">
                <a:solidFill>
                  <a:schemeClr val="accent3">
                    <a:lumMod val="75000"/>
                  </a:schemeClr>
                </a:solidFill>
              </a:rPr>
              <a:t>THANK YOU</a:t>
            </a:r>
          </a:p>
          <a:p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Twitter: @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hogjonny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Discord: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HogJonny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-AMZN [Amazon]#4953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https://github.com/HogJonny-AMZN</a:t>
            </a:r>
          </a:p>
        </p:txBody>
      </p:sp>
    </p:spTree>
    <p:extLst>
      <p:ext uri="{BB962C8B-B14F-4D97-AF65-F5344CB8AC3E}">
        <p14:creationId xmlns:p14="http://schemas.microsoft.com/office/powerpoint/2010/main" val="1982563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 </a:t>
            </a:r>
            <a:r>
              <a:rPr lang="en" dirty="0"/>
              <a:t>CREDITS</a:t>
            </a:r>
            <a:endParaRPr dirty="0"/>
          </a:p>
        </p:txBody>
      </p:sp>
      <p:sp>
        <p:nvSpPr>
          <p:cNvPr id="477" name="Google Shape;477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This presentation was adapted from the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hlinkClick r:id="rId3"/>
              </a:rPr>
              <a:t>Spark Business theme (</a:t>
            </a:r>
            <a:r>
              <a:rPr lang="en-US" sz="2000" dirty="0" err="1">
                <a:hlinkClick r:id="rId3"/>
              </a:rPr>
              <a:t>Messala</a:t>
            </a:r>
            <a:r>
              <a:rPr lang="en-US" sz="2000" dirty="0">
                <a:hlinkClick r:id="rId3"/>
              </a:rPr>
              <a:t>):</a:t>
            </a:r>
            <a:endParaRPr lang="en-US" sz="1400" dirty="0"/>
          </a:p>
          <a:p>
            <a:pPr lvl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400" dirty="0"/>
              <a:t>Presentation template by </a:t>
            </a:r>
            <a:r>
              <a:rPr lang="en-US" sz="1400" u="sng" dirty="0" err="1">
                <a:solidFill>
                  <a:schemeClr val="hlink"/>
                </a:solidFill>
                <a:hlinkClick r:id="rId4"/>
              </a:rPr>
              <a:t>SlidesCarnival</a:t>
            </a:r>
            <a:endParaRPr lang="en-US" sz="1400" dirty="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" sz="1400" dirty="0"/>
              <a:t>Photographs by </a:t>
            </a:r>
            <a:r>
              <a:rPr lang="en" sz="1400" u="sng" dirty="0">
                <a:solidFill>
                  <a:schemeClr val="hlink"/>
                </a:solidFill>
                <a:hlinkClick r:id="rId5"/>
              </a:rPr>
              <a:t>Unsplash</a:t>
            </a:r>
            <a:endParaRPr sz="1400" dirty="0"/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" sz="1400" dirty="0"/>
              <a:t>Illustrations by </a:t>
            </a:r>
            <a:r>
              <a:rPr lang="en" sz="1400" u="sng" dirty="0">
                <a:solidFill>
                  <a:schemeClr val="hlink"/>
                </a:solidFill>
                <a:hlinkClick r:id="rId6"/>
              </a:rPr>
              <a:t>Pixsellz</a:t>
            </a:r>
            <a:endParaRPr lang="en" sz="1400" u="sng" dirty="0">
              <a:solidFill>
                <a:schemeClr val="hlink"/>
              </a:solidFill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" sz="1400" u="sng" dirty="0">
                <a:solidFill>
                  <a:schemeClr val="hlink"/>
                </a:solidFill>
              </a:rPr>
              <a:t>Typographies: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u="sng" dirty="0">
                <a:solidFill>
                  <a:schemeClr val="hlink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https://www.fontsquirrel.com/fonts/poppins</a:t>
            </a:r>
            <a:endParaRPr lang="en-US" sz="1400" u="sng" dirty="0">
              <a:solidFill>
                <a:schemeClr val="hlink"/>
              </a:solidFill>
            </a:endParaRP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400" u="sng" dirty="0">
                <a:solidFill>
                  <a:schemeClr val="hlink"/>
                </a:solidFill>
                <a:hlinkClick r:id="rId8"/>
              </a:rPr>
              <a:t>https://www.fontsquirrel.com/fonts/barlow</a:t>
            </a:r>
            <a:endParaRPr lang="en" sz="1400" u="sng" dirty="0">
              <a:solidFill>
                <a:schemeClr val="hlink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endParaRPr sz="1400" dirty="0"/>
          </a:p>
        </p:txBody>
      </p:sp>
      <p:sp>
        <p:nvSpPr>
          <p:cNvPr id="478" name="Google Shape;478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5" name="Google Shape;109;p12">
            <a:extLst>
              <a:ext uri="{FF2B5EF4-FFF2-40B4-BE49-F238E27FC236}">
                <a16:creationId xmlns:a16="http://schemas.microsoft.com/office/drawing/2014/main" id="{38934E46-4D63-441F-822E-4ABA5DFA74B0}"/>
              </a:ext>
            </a:extLst>
          </p:cNvPr>
          <p:cNvSpPr txBox="1">
            <a:spLocks/>
          </p:cNvSpPr>
          <p:nvPr/>
        </p:nvSpPr>
        <p:spPr>
          <a:xfrm>
            <a:off x="855300" y="4060550"/>
            <a:ext cx="7433400" cy="65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accent2"/>
                </a:solidFill>
              </a:rPr>
              <a:t>This template is free to use under </a:t>
            </a:r>
            <a:r>
              <a:rPr lang="en-US" sz="1200" u="sng" dirty="0">
                <a:solidFill>
                  <a:schemeClr val="accent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-US" sz="1200" dirty="0">
                <a:solidFill>
                  <a:schemeClr val="accent2"/>
                </a:solidFill>
              </a:rPr>
              <a:t>.</a:t>
            </a:r>
          </a:p>
          <a:p>
            <a:endParaRPr lang="en-US" sz="1200" b="1" dirty="0">
              <a:solidFill>
                <a:schemeClr val="accent2"/>
              </a:solidFill>
            </a:endParaRPr>
          </a:p>
          <a:p>
            <a:r>
              <a:rPr lang="en-US" sz="1200" b="1" dirty="0">
                <a:solidFill>
                  <a:schemeClr val="accent2"/>
                </a:solidFill>
              </a:rPr>
              <a:t>More info on how to use this template at </a:t>
            </a:r>
            <a:r>
              <a:rPr lang="en-US" sz="1200" b="1" u="sng" dirty="0">
                <a:solidFill>
                  <a:schemeClr val="accent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lang="en-US" sz="1200" b="1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-US" sz="1200" dirty="0">
              <a:solidFill>
                <a:schemeClr val="accent2"/>
              </a:solidFill>
            </a:endParaRPr>
          </a:p>
          <a:p>
            <a:pPr>
              <a:buClr>
                <a:schemeClr val="dk1"/>
              </a:buClr>
              <a:buSzPts val="1100"/>
            </a:pPr>
            <a:endParaRPr lang="en-US" sz="1200" dirty="0">
              <a:solidFill>
                <a:schemeClr val="accent2"/>
              </a:solidFill>
            </a:endParaRPr>
          </a:p>
          <a:p>
            <a:endParaRPr lang="en-US" sz="12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</a:t>
            </a:r>
            <a:r>
              <a:rPr lang="en-US" dirty="0"/>
              <a:t>TYPOGRAPHY</a:t>
            </a:r>
            <a:endParaRPr dirty="0"/>
          </a:p>
        </p:txBody>
      </p:sp>
      <p:sp>
        <p:nvSpPr>
          <p:cNvPr id="484" name="Google Shape;484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This presentation uses the following typographies: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Titles: Barlow Bold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" sz="1800" dirty="0"/>
              <a:t>Body copy: Barlow Light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 dirty="0"/>
              <a:t>Download for free at: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https://www.fontsquirrel.com/fonts/poppins</a:t>
            </a:r>
            <a:endParaRPr lang="en-US" sz="1800" u="sng" dirty="0">
              <a:solidFill>
                <a:schemeClr val="hlink"/>
              </a:solidFill>
            </a:endParaRPr>
          </a:p>
          <a:p>
            <a:pPr marL="0" lvl="0" indent="0">
              <a:spcBef>
                <a:spcPts val="800"/>
              </a:spcBef>
              <a:buNone/>
            </a:pPr>
            <a:r>
              <a:rPr lang="en" sz="1800" u="sng" dirty="0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lang="en" sz="1800" u="sng" dirty="0">
              <a:solidFill>
                <a:schemeClr val="hlink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 dirty="0"/>
          </a:p>
        </p:txBody>
      </p:sp>
      <p:sp>
        <p:nvSpPr>
          <p:cNvPr id="486" name="Google Shape;486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Freely available content resources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794351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3D Models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Sketchfab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(and there are many others)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PBR Materials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7 websites (link)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85000"/>
                  </a:schemeClr>
                </a:solidFill>
              </a:rPr>
              <a:t>HDRi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“image Based Lighting” aka Skybox / Skylight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Polyhaven.com/</a:t>
            </a:r>
            <a:r>
              <a:rPr lang="en-US" dirty="0" err="1">
                <a:solidFill>
                  <a:schemeClr val="tx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hdris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552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Creation Tools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794351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Autodesk Maya is my 3D DCC tool of choice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Blender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is a free alternative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Adobe Photoshop for image editing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>
                <a:solidFill>
                  <a:schemeClr val="tx1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Krita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is a free alternative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PBR: Adobe Substance Designer, Sampler, Painter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Maker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is a free alternative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Terrain: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Quad-spinner Gaea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  <a:p>
            <a:pPr lvl="1">
              <a:spcBef>
                <a:spcPts val="0"/>
              </a:spcBef>
            </a:pP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130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855299" y="836000"/>
            <a:ext cx="7943511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Autodesk Maya, settings for 3D content</a:t>
            </a:r>
            <a:endParaRPr dirty="0"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794351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Settings: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Scene Units: Meters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Coordinate System: Z-up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Preferred format: FBX</a:t>
            </a:r>
          </a:p>
          <a:p>
            <a:pPr marL="76200" indent="0">
              <a:buNone/>
            </a:pP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pPr marL="7620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Maya menu &gt;</a:t>
            </a:r>
          </a:p>
          <a:p>
            <a:pPr marL="76200" indent="0">
              <a:buNone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        Windows &gt; Settings/Preferences &gt; Preferences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64" name="Google Shape;164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C113D-33CF-44D7-8302-4813018F9A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4902" y="1460628"/>
            <a:ext cx="2933908" cy="19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6153"/>
      </p:ext>
    </p:extLst>
  </p:cSld>
  <p:clrMapOvr>
    <a:masterClrMapping/>
  </p:clrMapOvr>
</p:sld>
</file>

<file path=ppt/theme/theme1.xml><?xml version="1.0" encoding="utf-8"?>
<a:theme xmlns:a="http://schemas.openxmlformats.org/drawingml/2006/main" name="Minola template">
  <a:themeElements>
    <a:clrScheme name="Custom 347">
      <a:dk1>
        <a:srgbClr val="FFFFFF"/>
      </a:dk1>
      <a:lt1>
        <a:srgbClr val="0E0918"/>
      </a:lt1>
      <a:dk2>
        <a:srgbClr val="D1C8DA"/>
      </a:dk2>
      <a:lt2>
        <a:srgbClr val="8870A0"/>
      </a:lt2>
      <a:accent1>
        <a:srgbClr val="FF9E44"/>
      </a:accent1>
      <a:accent2>
        <a:srgbClr val="FF4093"/>
      </a:accent2>
      <a:accent3>
        <a:srgbClr val="C06EE2"/>
      </a:accent3>
      <a:accent4>
        <a:srgbClr val="5AA5DA"/>
      </a:accent4>
      <a:accent5>
        <a:srgbClr val="572D7E"/>
      </a:accent5>
      <a:accent6>
        <a:srgbClr val="0E091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9650</TotalTime>
  <Words>1880</Words>
  <Application>Microsoft Office PowerPoint</Application>
  <PresentationFormat>On-screen Show (16:9)</PresentationFormat>
  <Paragraphs>366</Paragraphs>
  <Slides>68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Barlow Light</vt:lpstr>
      <vt:lpstr>Wingdings</vt:lpstr>
      <vt:lpstr>Barlow</vt:lpstr>
      <vt:lpstr>Courier New</vt:lpstr>
      <vt:lpstr>Helvetica Neue Light</vt:lpstr>
      <vt:lpstr>Arial</vt:lpstr>
      <vt:lpstr>Calibri</vt:lpstr>
      <vt:lpstr>Barlow Medium</vt:lpstr>
      <vt:lpstr>Minola template</vt:lpstr>
      <vt:lpstr>Office Theme</vt:lpstr>
      <vt:lpstr>PowerPoint Presentation</vt:lpstr>
      <vt:lpstr>Who am i?</vt:lpstr>
      <vt:lpstr>Who are You?</vt:lpstr>
      <vt:lpstr>PowerPoint Presentation</vt:lpstr>
      <vt:lpstr>Core Concepts and Understanding</vt:lpstr>
      <vt:lpstr>Worlds need content</vt:lpstr>
      <vt:lpstr>Freely available content resources</vt:lpstr>
      <vt:lpstr>Content Creation Tools</vt:lpstr>
      <vt:lpstr>Autodesk Maya, settings for 3D content</vt:lpstr>
      <vt:lpstr>1. Getting Started</vt:lpstr>
      <vt:lpstr>Create a New Project</vt:lpstr>
      <vt:lpstr>Create a New Level</vt:lpstr>
      <vt:lpstr>2. Global Lighting</vt:lpstr>
      <vt:lpstr>Realistic worlds need realistic lighting</vt:lpstr>
      <vt:lpstr>HDRi, IBL Naming Conventions</vt:lpstr>
      <vt:lpstr>High Contrast HDRi</vt:lpstr>
      <vt:lpstr>Anatomy of Default Level Lighting</vt:lpstr>
      <vt:lpstr>Anatomy of Default Level Lighting</vt:lpstr>
      <vt:lpstr>Anatomy of Default Level Lighting</vt:lpstr>
      <vt:lpstr>Anatomy of Default Level Lighting</vt:lpstr>
      <vt:lpstr>3. Customize Level</vt:lpstr>
      <vt:lpstr>PowerPoint Presentation</vt:lpstr>
      <vt:lpstr>Customize the default level</vt:lpstr>
      <vt:lpstr>PBR Materials</vt:lpstr>
      <vt:lpstr>Material Editor</vt:lpstr>
      <vt:lpstr>Adjust Global Lighting</vt:lpstr>
      <vt:lpstr>Customize Level</vt:lpstr>
      <vt:lpstr>4. PostFX Default Look</vt:lpstr>
      <vt:lpstr>PowerPoint Presentation</vt:lpstr>
      <vt:lpstr>Customize the default level  (live demo)</vt:lpstr>
      <vt:lpstr>Post FX, Default Look</vt:lpstr>
      <vt:lpstr>5. Building Blocks</vt:lpstr>
      <vt:lpstr>PowerPoint Presentation</vt:lpstr>
      <vt:lpstr>PowerPoint Presentation</vt:lpstr>
      <vt:lpstr>Create Color Block Prefabs</vt:lpstr>
      <vt:lpstr>PowerPoint Presentation</vt:lpstr>
      <vt:lpstr>About Dynamic Vegetation</vt:lpstr>
      <vt:lpstr>Create Building Blocks World</vt:lpstr>
      <vt:lpstr>Set up World Data</vt:lpstr>
      <vt:lpstr>Set up Landscape Canvas ( Live Demo )</vt:lpstr>
      <vt:lpstr>PowerPoint Presentation</vt:lpstr>
      <vt:lpstr>Building Blocks</vt:lpstr>
      <vt:lpstr>6. Terrain Basics</vt:lpstr>
      <vt:lpstr>PowerPoint Presentation</vt:lpstr>
      <vt:lpstr>Simple Terrain</vt:lpstr>
      <vt:lpstr>Terrain Basics</vt:lpstr>
      <vt:lpstr>6B. Macro Color</vt:lpstr>
      <vt:lpstr>PowerPoint Presentation</vt:lpstr>
      <vt:lpstr>Terrain Macro Material</vt:lpstr>
      <vt:lpstr>Terrain Macro Color</vt:lpstr>
      <vt:lpstr>6C. Detail Blending</vt:lpstr>
      <vt:lpstr>PowerPoint Presentation</vt:lpstr>
      <vt:lpstr>Terrain Material Blending  ( Live Demo )</vt:lpstr>
      <vt:lpstr>Detail Blending</vt:lpstr>
      <vt:lpstr>7. Procedural Biomes</vt:lpstr>
      <vt:lpstr>PowerPoint Presentation</vt:lpstr>
      <vt:lpstr>Designing Biomes</vt:lpstr>
      <vt:lpstr>PowerPoint Presentation</vt:lpstr>
      <vt:lpstr>Decorative Object Prefabs</vt:lpstr>
      <vt:lpstr>PowerPoint Presentation</vt:lpstr>
      <vt:lpstr>PowerPoint Presentation</vt:lpstr>
      <vt:lpstr>PowerPoint Presentation</vt:lpstr>
      <vt:lpstr>PowerPoint Presentation</vt:lpstr>
      <vt:lpstr>Q and A</vt:lpstr>
      <vt:lpstr>CC BY-4.0 Assets used in this Workshop</vt:lpstr>
      <vt:lpstr>PowerPoint Presentation</vt:lpstr>
      <vt:lpstr>POST CREDITS</vt:lpstr>
      <vt:lpstr>PRESENTATION TYPOGRAPHY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Galloway, Jonny</dc:creator>
  <cp:lastModifiedBy>Galloway, Jonny</cp:lastModifiedBy>
  <cp:revision>161</cp:revision>
  <dcterms:modified xsi:type="dcterms:W3CDTF">2022-10-14T22:30:43Z</dcterms:modified>
</cp:coreProperties>
</file>